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DA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DA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822" y="1360297"/>
            <a:ext cx="11480927" cy="41465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919" y="5875159"/>
            <a:ext cx="2547874" cy="5952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00DA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3657" y="163449"/>
            <a:ext cx="7504684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00DA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475" y="379602"/>
            <a:ext cx="7367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C5"/>
                </a:solidFill>
                <a:latin typeface="Calibri"/>
                <a:cs typeface="Calibri"/>
              </a:rPr>
              <a:t>Smart</a:t>
            </a:r>
            <a:r>
              <a:rPr sz="3200" b="0" spc="-95" dirty="0">
                <a:solidFill>
                  <a:srgbClr val="0000C5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C5"/>
                </a:solidFill>
                <a:latin typeface="Calibri"/>
                <a:cs typeface="Calibri"/>
              </a:rPr>
              <a:t>Construction</a:t>
            </a:r>
            <a:r>
              <a:rPr sz="3200" b="0" spc="15" dirty="0">
                <a:solidFill>
                  <a:srgbClr val="0000C5"/>
                </a:solidFill>
                <a:latin typeface="Calibri"/>
                <a:cs typeface="Calibri"/>
              </a:rPr>
              <a:t> </a:t>
            </a:r>
            <a:r>
              <a:rPr sz="3200" b="0" spc="-30" dirty="0">
                <a:solidFill>
                  <a:srgbClr val="0000C5"/>
                </a:solidFill>
                <a:latin typeface="ＭＳ ゴシック"/>
                <a:cs typeface="ＭＳ ゴシック"/>
              </a:rPr>
              <a:t>ホーム画面切替ガイド</a:t>
            </a:r>
            <a:endParaRPr sz="3200" dirty="0">
              <a:latin typeface="ＭＳ ゴシック"/>
              <a:cs typeface="ＭＳ ゴシック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FD9F9B4-E26C-815A-C177-574A567E09F5}"/>
              </a:ext>
            </a:extLst>
          </p:cNvPr>
          <p:cNvSpPr txBox="1">
            <a:spLocks/>
          </p:cNvSpPr>
          <p:nvPr/>
        </p:nvSpPr>
        <p:spPr>
          <a:xfrm>
            <a:off x="8305800" y="5943600"/>
            <a:ext cx="3352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1" i="0">
                <a:solidFill>
                  <a:srgbClr val="0000DA"/>
                </a:solidFill>
                <a:latin typeface="Meiryo UI"/>
                <a:ea typeface="+mj-ea"/>
                <a:cs typeface="Meiryo U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altLang="ja-JP" dirty="0">
                <a:latin typeface="ＭＳ ゴシック"/>
                <a:cs typeface="ＭＳ ゴシック"/>
              </a:rPr>
              <a:t>2025/03/13</a:t>
            </a:r>
            <a:r>
              <a:rPr lang="ja-JP" altLang="en-US" dirty="0">
                <a:latin typeface="ＭＳ ゴシック"/>
                <a:cs typeface="ＭＳ ゴシック"/>
              </a:rPr>
              <a:t>改定版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9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3553" y="1458493"/>
            <a:ext cx="3963415" cy="43583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52717" y="3463290"/>
            <a:ext cx="513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25" dirty="0">
                <a:solidFill>
                  <a:srgbClr val="0000C8"/>
                </a:solidFill>
                <a:latin typeface="游ゴシック Medium"/>
                <a:cs typeface="游ゴシック Medium"/>
              </a:rPr>
              <a:t>EOF</a:t>
            </a:r>
            <a:endParaRPr sz="2000">
              <a:latin typeface="游ゴシック Medium"/>
              <a:cs typeface="游ゴシック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1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27736" y="2302636"/>
            <a:ext cx="11186795" cy="3350260"/>
            <a:chOff x="227736" y="2302636"/>
            <a:chExt cx="11186795" cy="33502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950" y="2962020"/>
              <a:ext cx="5202174" cy="26904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736" y="2302636"/>
              <a:ext cx="5443855" cy="30622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3657" y="261315"/>
            <a:ext cx="4545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C8"/>
                </a:solidFill>
              </a:rPr>
              <a:t>1．Smart</a:t>
            </a:r>
            <a:r>
              <a:rPr spc="140" dirty="0">
                <a:solidFill>
                  <a:srgbClr val="0000C8"/>
                </a:solidFill>
              </a:rPr>
              <a:t> </a:t>
            </a:r>
            <a:r>
              <a:rPr spc="-25" dirty="0">
                <a:solidFill>
                  <a:srgbClr val="0000C8"/>
                </a:solidFill>
              </a:rPr>
              <a:t>Construction</a:t>
            </a:r>
            <a:r>
              <a:rPr spc="-30" dirty="0">
                <a:solidFill>
                  <a:srgbClr val="0000C8"/>
                </a:solidFill>
              </a:rPr>
              <a:t>ホームについて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0179" y="822452"/>
            <a:ext cx="1123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Smart</a:t>
            </a:r>
            <a:r>
              <a:rPr sz="1800" b="1" spc="-5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25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spc="-15" dirty="0">
                <a:solidFill>
                  <a:srgbClr val="0000DA"/>
                </a:solidFill>
                <a:latin typeface="游ゴシック"/>
                <a:cs typeface="游ゴシック"/>
              </a:rPr>
              <a:t>Portal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は名称がSmart</a:t>
            </a:r>
            <a:r>
              <a:rPr sz="1800" b="1" spc="20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spc="-10" dirty="0">
                <a:solidFill>
                  <a:srgbClr val="0000DA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30" dirty="0">
                <a:solidFill>
                  <a:srgbClr val="0000DA"/>
                </a:solidFill>
                <a:latin typeface="游ゴシック"/>
                <a:cs typeface="游ゴシック"/>
              </a:rPr>
              <a:t>ホームとなり、ソリューションの入口となります。</a:t>
            </a:r>
            <a:endParaRPr sz="1800">
              <a:latin typeface="游ゴシック"/>
              <a:cs typeface="游ゴシック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194" y="1365053"/>
            <a:ext cx="4042105" cy="257186"/>
          </a:xfrm>
          <a:prstGeom prst="rect">
            <a:avLst/>
          </a:prstGeom>
          <a:solidFill>
            <a:srgbClr val="12099A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b="1" dirty="0">
                <a:solidFill>
                  <a:srgbClr val="FFFFFF"/>
                </a:solidFill>
                <a:latin typeface="游ゴシック"/>
                <a:cs typeface="游ゴシック"/>
              </a:rPr>
              <a:t>新：Smart</a:t>
            </a:r>
            <a:r>
              <a:rPr sz="1800" b="1" spc="70" dirty="0">
                <a:solidFill>
                  <a:srgbClr val="FFFFFF"/>
                </a:solidFill>
                <a:latin typeface="游ゴシック"/>
                <a:cs typeface="游ゴシック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40" dirty="0">
                <a:solidFill>
                  <a:srgbClr val="FFFFFF"/>
                </a:solidFill>
                <a:latin typeface="游ゴシック"/>
                <a:cs typeface="游ゴシック"/>
              </a:rPr>
              <a:t>のホーム画面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195" y="1713150"/>
            <a:ext cx="1076198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200" b="1" dirty="0">
                <a:latin typeface="游ゴシック"/>
                <a:cs typeface="游ゴシック"/>
              </a:rPr>
              <a:t>現</a:t>
            </a:r>
            <a:r>
              <a:rPr sz="1200" b="1" spc="-50" dirty="0">
                <a:latin typeface="游ゴシック"/>
                <a:cs typeface="游ゴシック"/>
              </a:rPr>
              <a:t>在</a:t>
            </a:r>
            <a:r>
              <a:rPr sz="1200" b="1" dirty="0">
                <a:latin typeface="游ゴシック"/>
                <a:cs typeface="游ゴシック"/>
              </a:rPr>
              <a:t>	</a:t>
            </a:r>
            <a:r>
              <a:rPr sz="1200" b="1" dirty="0">
                <a:solidFill>
                  <a:srgbClr val="12099A"/>
                </a:solidFill>
                <a:latin typeface="游ゴシック"/>
                <a:cs typeface="游ゴシック"/>
              </a:rPr>
              <a:t>”Smart</a:t>
            </a:r>
            <a:r>
              <a:rPr sz="1200" b="1" spc="20" dirty="0">
                <a:solidFill>
                  <a:srgbClr val="12099A"/>
                </a:solidFill>
                <a:latin typeface="游ゴシック"/>
                <a:cs typeface="游ゴシック"/>
              </a:rPr>
              <a:t> </a:t>
            </a:r>
            <a:r>
              <a:rPr sz="1200" b="1" spc="-10" dirty="0">
                <a:solidFill>
                  <a:srgbClr val="12099A"/>
                </a:solidFill>
                <a:latin typeface="游ゴシック"/>
                <a:cs typeface="游ゴシック"/>
              </a:rPr>
              <a:t>Construction</a:t>
            </a:r>
            <a:r>
              <a:rPr sz="1200" b="1" spc="-45" dirty="0">
                <a:solidFill>
                  <a:srgbClr val="12099A"/>
                </a:solidFill>
                <a:latin typeface="游ゴシック"/>
                <a:cs typeface="游ゴシック"/>
              </a:rPr>
              <a:t> </a:t>
            </a:r>
            <a:r>
              <a:rPr sz="1200" b="1" spc="-10" dirty="0">
                <a:solidFill>
                  <a:srgbClr val="12099A"/>
                </a:solidFill>
                <a:latin typeface="游ゴシック"/>
                <a:cs typeface="游ゴシック"/>
              </a:rPr>
              <a:t>Portal”</a:t>
            </a:r>
            <a:endParaRPr sz="12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tabLst>
                <a:tab pos="512445" algn="l"/>
              </a:tabLst>
            </a:pPr>
            <a:r>
              <a:rPr sz="1200" b="1" spc="-50" dirty="0">
                <a:latin typeface="游ゴシック"/>
                <a:cs typeface="游ゴシック"/>
              </a:rPr>
              <a:t>新</a:t>
            </a:r>
            <a:r>
              <a:rPr sz="1200" b="1" dirty="0">
                <a:latin typeface="游ゴシック"/>
                <a:cs typeface="游ゴシック"/>
              </a:rPr>
              <a:t>	</a:t>
            </a:r>
            <a:r>
              <a:rPr sz="1200" b="1" dirty="0">
                <a:solidFill>
                  <a:srgbClr val="FF0000"/>
                </a:solidFill>
                <a:latin typeface="游ゴシック"/>
                <a:cs typeface="游ゴシック"/>
              </a:rPr>
              <a:t>”Smart</a:t>
            </a:r>
            <a:r>
              <a:rPr sz="1200" b="1" spc="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Construction”</a:t>
            </a:r>
            <a:r>
              <a:rPr sz="1200" b="1" spc="-10" dirty="0">
                <a:latin typeface="游ゴシック"/>
                <a:cs typeface="游ゴシック"/>
              </a:rPr>
              <a:t>に変更予</a:t>
            </a:r>
            <a:r>
              <a:rPr sz="1200" b="1" dirty="0">
                <a:latin typeface="游ゴシック"/>
                <a:cs typeface="游ゴシック"/>
              </a:rPr>
              <a:t>定</a:t>
            </a:r>
            <a:r>
              <a:rPr sz="1200" b="1" spc="-10" dirty="0">
                <a:latin typeface="游ゴシック"/>
                <a:cs typeface="游ゴシック"/>
              </a:rPr>
              <a:t>。</a:t>
            </a:r>
            <a:r>
              <a:rPr sz="1200" b="1" dirty="0">
                <a:latin typeface="游ゴシック"/>
                <a:cs typeface="游ゴシック"/>
              </a:rPr>
              <a:t>（</a:t>
            </a:r>
            <a:r>
              <a:rPr sz="1200" b="1" dirty="0">
                <a:solidFill>
                  <a:srgbClr val="12099A"/>
                </a:solidFill>
                <a:latin typeface="游ゴシック"/>
                <a:cs typeface="游ゴシック"/>
              </a:rPr>
              <a:t>Smart Construction</a:t>
            </a:r>
            <a:r>
              <a:rPr sz="1200" b="1" spc="-20" dirty="0">
                <a:solidFill>
                  <a:srgbClr val="12099A"/>
                </a:solidFill>
                <a:latin typeface="游ゴシック"/>
                <a:cs typeface="游ゴシック"/>
              </a:rPr>
              <a:t> </a:t>
            </a:r>
            <a:r>
              <a:rPr sz="1200" b="1" dirty="0">
                <a:solidFill>
                  <a:srgbClr val="12099A"/>
                </a:solidFill>
                <a:latin typeface="游ゴシック"/>
                <a:cs typeface="游ゴシック"/>
              </a:rPr>
              <a:t>ホ</a:t>
            </a:r>
            <a:r>
              <a:rPr sz="1200" b="1" spc="-65" dirty="0">
                <a:solidFill>
                  <a:srgbClr val="12099A"/>
                </a:solidFill>
                <a:latin typeface="游ゴシック"/>
                <a:cs typeface="游ゴシック"/>
              </a:rPr>
              <a:t>ー</a:t>
            </a:r>
            <a:r>
              <a:rPr sz="1200" b="1" dirty="0">
                <a:solidFill>
                  <a:srgbClr val="12099A"/>
                </a:solidFill>
                <a:latin typeface="游ゴシック"/>
                <a:cs typeface="游ゴシック"/>
              </a:rPr>
              <a:t>ム</a:t>
            </a:r>
            <a:r>
              <a:rPr sz="1200" b="1" spc="-10" dirty="0">
                <a:solidFill>
                  <a:srgbClr val="12099A"/>
                </a:solidFill>
                <a:latin typeface="游ゴシック"/>
                <a:cs typeface="游ゴシック"/>
              </a:rPr>
              <a:t>と呼称</a:t>
            </a:r>
            <a:r>
              <a:rPr sz="1200" b="1" spc="-50" dirty="0">
                <a:latin typeface="游ゴシック"/>
                <a:cs typeface="游ゴシック"/>
              </a:rPr>
              <a:t>)</a:t>
            </a:r>
            <a:endParaRPr sz="1200" dirty="0">
              <a:latin typeface="游ゴシック"/>
              <a:cs typeface="游ゴシック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游ゴシック"/>
              <a:cs typeface="游ゴシック"/>
            </a:endParaRPr>
          </a:p>
          <a:p>
            <a:pPr marL="6012815">
              <a:lnSpc>
                <a:spcPct val="100000"/>
              </a:lnSpc>
            </a:pPr>
            <a:r>
              <a:rPr sz="1400" spc="-35" dirty="0">
                <a:latin typeface="游ゴシック"/>
                <a:cs typeface="游ゴシック"/>
              </a:rPr>
              <a:t>地図上の車両や土工進捗を確認しながら、</a:t>
            </a:r>
            <a:endParaRPr sz="1400" dirty="0">
              <a:latin typeface="游ゴシック"/>
              <a:cs typeface="游ゴシック"/>
            </a:endParaRPr>
          </a:p>
          <a:p>
            <a:pPr marL="6012815">
              <a:lnSpc>
                <a:spcPct val="100000"/>
              </a:lnSpc>
            </a:pPr>
            <a:r>
              <a:rPr sz="1400" spc="-30" dirty="0">
                <a:latin typeface="游ゴシック"/>
                <a:cs typeface="游ゴシック"/>
              </a:rPr>
              <a:t>各ソリューションの詳細情報に素早くアクセスが可能です。</a:t>
            </a:r>
            <a:endParaRPr sz="1400" dirty="0">
              <a:latin typeface="游ゴシック"/>
              <a:cs typeface="游ゴシック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025" y="2287913"/>
            <a:ext cx="10089515" cy="3107690"/>
            <a:chOff x="250837" y="2257361"/>
            <a:chExt cx="10089515" cy="3107690"/>
          </a:xfrm>
        </p:grpSpPr>
        <p:sp>
          <p:nvSpPr>
            <p:cNvPr id="14" name="object 14"/>
            <p:cNvSpPr/>
            <p:nvPr/>
          </p:nvSpPr>
          <p:spPr>
            <a:xfrm>
              <a:off x="4907534" y="2276411"/>
              <a:ext cx="494030" cy="192405"/>
            </a:xfrm>
            <a:custGeom>
              <a:avLst/>
              <a:gdLst/>
              <a:ahLst/>
              <a:cxnLst/>
              <a:rect l="l" t="t" r="r" b="b"/>
              <a:pathLst>
                <a:path w="494029" h="192405">
                  <a:moveTo>
                    <a:pt x="0" y="191833"/>
                  </a:moveTo>
                  <a:lnTo>
                    <a:pt x="493585" y="191833"/>
                  </a:lnTo>
                  <a:lnTo>
                    <a:pt x="493585" y="0"/>
                  </a:lnTo>
                  <a:lnTo>
                    <a:pt x="0" y="0"/>
                  </a:lnTo>
                  <a:lnTo>
                    <a:pt x="0" y="19183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9123" y="2595117"/>
              <a:ext cx="805815" cy="586105"/>
            </a:xfrm>
            <a:custGeom>
              <a:avLst/>
              <a:gdLst/>
              <a:ahLst/>
              <a:cxnLst/>
              <a:rect l="l" t="t" r="r" b="b"/>
              <a:pathLst>
                <a:path w="805814" h="586105">
                  <a:moveTo>
                    <a:pt x="68579" y="0"/>
                  </a:moveTo>
                  <a:lnTo>
                    <a:pt x="0" y="107315"/>
                  </a:lnTo>
                  <a:lnTo>
                    <a:pt x="664210" y="532257"/>
                  </a:lnTo>
                  <a:lnTo>
                    <a:pt x="629919" y="585851"/>
                  </a:lnTo>
                  <a:lnTo>
                    <a:pt x="805814" y="547243"/>
                  </a:lnTo>
                  <a:lnTo>
                    <a:pt x="767206" y="371348"/>
                  </a:lnTo>
                  <a:lnTo>
                    <a:pt x="732916" y="424942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5394" y="2473070"/>
              <a:ext cx="254749" cy="3989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73163" y="3706113"/>
              <a:ext cx="3048000" cy="1384300"/>
            </a:xfrm>
            <a:custGeom>
              <a:avLst/>
              <a:gdLst/>
              <a:ahLst/>
              <a:cxnLst/>
              <a:rect l="l" t="t" r="r" b="b"/>
              <a:pathLst>
                <a:path w="3048000" h="1384300">
                  <a:moveTo>
                    <a:pt x="0" y="1383919"/>
                  </a:moveTo>
                  <a:lnTo>
                    <a:pt x="3047619" y="1383919"/>
                  </a:lnTo>
                  <a:lnTo>
                    <a:pt x="3047619" y="0"/>
                  </a:lnTo>
                  <a:lnTo>
                    <a:pt x="0" y="0"/>
                  </a:lnTo>
                  <a:lnTo>
                    <a:pt x="0" y="13839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2274" y="4307204"/>
              <a:ext cx="254749" cy="3989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37" y="2405633"/>
              <a:ext cx="4105275" cy="295922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61075" y="5816295"/>
            <a:ext cx="58039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 err="1">
                <a:solidFill>
                  <a:srgbClr val="0000DA"/>
                </a:solidFill>
                <a:latin typeface="游ゴシック"/>
                <a:cs typeface="游ゴシック"/>
              </a:rPr>
              <a:t>現場作成やユーザ設定など、管理設定は</a:t>
            </a:r>
            <a:r>
              <a:rPr lang="ja-JP" altLang="en-US" sz="1400" spc="-40" dirty="0">
                <a:solidFill>
                  <a:srgbClr val="0000DA"/>
                </a:solidFill>
                <a:latin typeface="游ゴシック"/>
                <a:cs typeface="游ゴシック"/>
              </a:rPr>
              <a:t>管理設定</a:t>
            </a:r>
            <a:r>
              <a:rPr sz="1400" spc="-40" dirty="0" err="1">
                <a:solidFill>
                  <a:srgbClr val="0000DA"/>
                </a:solidFill>
                <a:latin typeface="游ゴシック"/>
                <a:cs typeface="游ゴシック"/>
              </a:rPr>
              <a:t>画面をご利用ください</a:t>
            </a:r>
            <a:r>
              <a:rPr sz="1400" spc="-40" dirty="0">
                <a:solidFill>
                  <a:srgbClr val="0000DA"/>
                </a:solidFill>
                <a:latin typeface="游ゴシック"/>
                <a:cs typeface="游ゴシック"/>
              </a:rPr>
              <a:t>。</a:t>
            </a:r>
            <a:endParaRPr sz="140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2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9884" y="2158745"/>
            <a:ext cx="11840210" cy="4367530"/>
            <a:chOff x="109884" y="2158745"/>
            <a:chExt cx="11840210" cy="4367530"/>
          </a:xfrm>
        </p:grpSpPr>
        <p:sp>
          <p:nvSpPr>
            <p:cNvPr id="7" name="object 7"/>
            <p:cNvSpPr/>
            <p:nvPr/>
          </p:nvSpPr>
          <p:spPr>
            <a:xfrm>
              <a:off x="5344794" y="2954654"/>
              <a:ext cx="3063875" cy="263525"/>
            </a:xfrm>
            <a:custGeom>
              <a:avLst/>
              <a:gdLst/>
              <a:ahLst/>
              <a:cxnLst/>
              <a:rect l="l" t="t" r="r" b="b"/>
              <a:pathLst>
                <a:path w="3063875" h="263525">
                  <a:moveTo>
                    <a:pt x="2932049" y="0"/>
                  </a:moveTo>
                  <a:lnTo>
                    <a:pt x="2932049" y="65786"/>
                  </a:lnTo>
                  <a:lnTo>
                    <a:pt x="0" y="65786"/>
                  </a:lnTo>
                  <a:lnTo>
                    <a:pt x="0" y="197358"/>
                  </a:lnTo>
                  <a:lnTo>
                    <a:pt x="2932049" y="197358"/>
                  </a:lnTo>
                  <a:lnTo>
                    <a:pt x="2932049" y="263144"/>
                  </a:lnTo>
                  <a:lnTo>
                    <a:pt x="3063621" y="131572"/>
                  </a:lnTo>
                  <a:lnTo>
                    <a:pt x="29320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4794" y="2954654"/>
              <a:ext cx="3063875" cy="263525"/>
            </a:xfrm>
            <a:custGeom>
              <a:avLst/>
              <a:gdLst/>
              <a:ahLst/>
              <a:cxnLst/>
              <a:rect l="l" t="t" r="r" b="b"/>
              <a:pathLst>
                <a:path w="3063875" h="263525">
                  <a:moveTo>
                    <a:pt x="2932049" y="263144"/>
                  </a:moveTo>
                  <a:lnTo>
                    <a:pt x="2932049" y="197358"/>
                  </a:lnTo>
                  <a:lnTo>
                    <a:pt x="0" y="197358"/>
                  </a:lnTo>
                  <a:lnTo>
                    <a:pt x="0" y="65786"/>
                  </a:lnTo>
                  <a:lnTo>
                    <a:pt x="2932049" y="65786"/>
                  </a:lnTo>
                  <a:lnTo>
                    <a:pt x="2932049" y="0"/>
                  </a:lnTo>
                  <a:lnTo>
                    <a:pt x="3063621" y="131572"/>
                  </a:lnTo>
                  <a:lnTo>
                    <a:pt x="2932049" y="26314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8" y="2158745"/>
              <a:ext cx="1715897" cy="13079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75197" y="3322853"/>
              <a:ext cx="278130" cy="160655"/>
            </a:xfrm>
            <a:custGeom>
              <a:avLst/>
              <a:gdLst/>
              <a:ahLst/>
              <a:cxnLst/>
              <a:rect l="l" t="t" r="r" b="b"/>
              <a:pathLst>
                <a:path w="278129" h="160654">
                  <a:moveTo>
                    <a:pt x="0" y="160629"/>
                  </a:moveTo>
                  <a:lnTo>
                    <a:pt x="277990" y="160629"/>
                  </a:lnTo>
                  <a:lnTo>
                    <a:pt x="277990" y="0"/>
                  </a:lnTo>
                  <a:lnTo>
                    <a:pt x="0" y="0"/>
                  </a:lnTo>
                  <a:lnTo>
                    <a:pt x="0" y="16062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059" y="3576446"/>
              <a:ext cx="11708765" cy="0"/>
            </a:xfrm>
            <a:custGeom>
              <a:avLst/>
              <a:gdLst/>
              <a:ahLst/>
              <a:cxnLst/>
              <a:rect l="l" t="t" r="r" b="b"/>
              <a:pathLst>
                <a:path w="11708765">
                  <a:moveTo>
                    <a:pt x="0" y="0"/>
                  </a:moveTo>
                  <a:lnTo>
                    <a:pt x="11708735" y="0"/>
                  </a:lnTo>
                </a:path>
              </a:pathLst>
            </a:custGeom>
            <a:ln w="635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27038" y="4725923"/>
              <a:ext cx="2420620" cy="263525"/>
            </a:xfrm>
            <a:custGeom>
              <a:avLst/>
              <a:gdLst/>
              <a:ahLst/>
              <a:cxnLst/>
              <a:rect l="l" t="t" r="r" b="b"/>
              <a:pathLst>
                <a:path w="2420620" h="263525">
                  <a:moveTo>
                    <a:pt x="2288920" y="0"/>
                  </a:moveTo>
                  <a:lnTo>
                    <a:pt x="2288920" y="65786"/>
                  </a:lnTo>
                  <a:lnTo>
                    <a:pt x="0" y="65786"/>
                  </a:lnTo>
                  <a:lnTo>
                    <a:pt x="0" y="197357"/>
                  </a:lnTo>
                  <a:lnTo>
                    <a:pt x="2288920" y="197357"/>
                  </a:lnTo>
                  <a:lnTo>
                    <a:pt x="2288920" y="263144"/>
                  </a:lnTo>
                  <a:lnTo>
                    <a:pt x="2420492" y="131571"/>
                  </a:lnTo>
                  <a:lnTo>
                    <a:pt x="22889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7038" y="4725923"/>
              <a:ext cx="2420620" cy="263525"/>
            </a:xfrm>
            <a:custGeom>
              <a:avLst/>
              <a:gdLst/>
              <a:ahLst/>
              <a:cxnLst/>
              <a:rect l="l" t="t" r="r" b="b"/>
              <a:pathLst>
                <a:path w="2420620" h="263525">
                  <a:moveTo>
                    <a:pt x="2288920" y="263144"/>
                  </a:moveTo>
                  <a:lnTo>
                    <a:pt x="2288920" y="197357"/>
                  </a:lnTo>
                  <a:lnTo>
                    <a:pt x="0" y="197357"/>
                  </a:lnTo>
                  <a:lnTo>
                    <a:pt x="0" y="65786"/>
                  </a:lnTo>
                  <a:lnTo>
                    <a:pt x="2288920" y="65786"/>
                  </a:lnTo>
                  <a:lnTo>
                    <a:pt x="2288920" y="0"/>
                  </a:lnTo>
                  <a:lnTo>
                    <a:pt x="2420492" y="131571"/>
                  </a:lnTo>
                  <a:lnTo>
                    <a:pt x="2288920" y="26314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7037" y="4324819"/>
              <a:ext cx="1764030" cy="18535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6095" y="5418353"/>
              <a:ext cx="566420" cy="242570"/>
            </a:xfrm>
            <a:custGeom>
              <a:avLst/>
              <a:gdLst/>
              <a:ahLst/>
              <a:cxnLst/>
              <a:rect l="l" t="t" r="r" b="b"/>
              <a:pathLst>
                <a:path w="566420" h="242570">
                  <a:moveTo>
                    <a:pt x="0" y="241973"/>
                  </a:moveTo>
                  <a:lnTo>
                    <a:pt x="565873" y="241973"/>
                  </a:lnTo>
                  <a:lnTo>
                    <a:pt x="565873" y="0"/>
                  </a:lnTo>
                  <a:lnTo>
                    <a:pt x="0" y="0"/>
                  </a:lnTo>
                  <a:lnTo>
                    <a:pt x="0" y="24197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4009" y="3080384"/>
              <a:ext cx="3495548" cy="21924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53374" y="3059175"/>
              <a:ext cx="3496945" cy="88265"/>
            </a:xfrm>
            <a:custGeom>
              <a:avLst/>
              <a:gdLst/>
              <a:ahLst/>
              <a:cxnLst/>
              <a:rect l="l" t="t" r="r" b="b"/>
              <a:pathLst>
                <a:path w="3496945" h="88264">
                  <a:moveTo>
                    <a:pt x="542404" y="37312"/>
                  </a:moveTo>
                  <a:lnTo>
                    <a:pt x="28194" y="37312"/>
                  </a:lnTo>
                  <a:lnTo>
                    <a:pt x="28194" y="88011"/>
                  </a:lnTo>
                  <a:lnTo>
                    <a:pt x="542404" y="88011"/>
                  </a:lnTo>
                  <a:lnTo>
                    <a:pt x="542404" y="37312"/>
                  </a:lnTo>
                  <a:close/>
                </a:path>
                <a:path w="3496945" h="88264">
                  <a:moveTo>
                    <a:pt x="3496437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496437" y="27432"/>
                  </a:lnTo>
                  <a:lnTo>
                    <a:pt x="3496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0839" y="3076699"/>
              <a:ext cx="379514" cy="695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1904" y="3074739"/>
              <a:ext cx="178307" cy="834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86595" y="3072580"/>
              <a:ext cx="308025" cy="834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2834" y="5927993"/>
              <a:ext cx="83438" cy="978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3747" y="5340857"/>
              <a:ext cx="1563370" cy="11852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0279" y="2422791"/>
              <a:ext cx="694232" cy="59091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76066" y="2573654"/>
              <a:ext cx="1370330" cy="263525"/>
            </a:xfrm>
            <a:custGeom>
              <a:avLst/>
              <a:gdLst/>
              <a:ahLst/>
              <a:cxnLst/>
              <a:rect l="l" t="t" r="r" b="b"/>
              <a:pathLst>
                <a:path w="1370329" h="263525">
                  <a:moveTo>
                    <a:pt x="1238758" y="0"/>
                  </a:moveTo>
                  <a:lnTo>
                    <a:pt x="1238758" y="65786"/>
                  </a:lnTo>
                  <a:lnTo>
                    <a:pt x="0" y="65786"/>
                  </a:lnTo>
                  <a:lnTo>
                    <a:pt x="0" y="197358"/>
                  </a:lnTo>
                  <a:lnTo>
                    <a:pt x="1238758" y="197358"/>
                  </a:lnTo>
                  <a:lnTo>
                    <a:pt x="1238758" y="263017"/>
                  </a:lnTo>
                  <a:lnTo>
                    <a:pt x="1370330" y="131572"/>
                  </a:lnTo>
                  <a:lnTo>
                    <a:pt x="12387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6066" y="2573654"/>
              <a:ext cx="1370330" cy="263525"/>
            </a:xfrm>
            <a:custGeom>
              <a:avLst/>
              <a:gdLst/>
              <a:ahLst/>
              <a:cxnLst/>
              <a:rect l="l" t="t" r="r" b="b"/>
              <a:pathLst>
                <a:path w="1370329" h="263525">
                  <a:moveTo>
                    <a:pt x="1238758" y="263017"/>
                  </a:moveTo>
                  <a:lnTo>
                    <a:pt x="1238758" y="197358"/>
                  </a:lnTo>
                  <a:lnTo>
                    <a:pt x="0" y="197358"/>
                  </a:lnTo>
                  <a:lnTo>
                    <a:pt x="0" y="65786"/>
                  </a:lnTo>
                  <a:lnTo>
                    <a:pt x="1238758" y="65786"/>
                  </a:lnTo>
                  <a:lnTo>
                    <a:pt x="1238758" y="0"/>
                  </a:lnTo>
                  <a:lnTo>
                    <a:pt x="1370330" y="131572"/>
                  </a:lnTo>
                  <a:lnTo>
                    <a:pt x="1238758" y="26301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8749" y="2671813"/>
              <a:ext cx="423367" cy="5108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99870" y="2668015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5" y="0"/>
                  </a:moveTo>
                  <a:lnTo>
                    <a:pt x="661035" y="65786"/>
                  </a:lnTo>
                  <a:lnTo>
                    <a:pt x="0" y="65786"/>
                  </a:lnTo>
                  <a:lnTo>
                    <a:pt x="0" y="197358"/>
                  </a:lnTo>
                  <a:lnTo>
                    <a:pt x="661035" y="197358"/>
                  </a:lnTo>
                  <a:lnTo>
                    <a:pt x="661035" y="263144"/>
                  </a:lnTo>
                  <a:lnTo>
                    <a:pt x="792607" y="131572"/>
                  </a:lnTo>
                  <a:lnTo>
                    <a:pt x="6610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9870" y="2668015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5" y="263144"/>
                  </a:moveTo>
                  <a:lnTo>
                    <a:pt x="661035" y="197358"/>
                  </a:lnTo>
                  <a:lnTo>
                    <a:pt x="0" y="197358"/>
                  </a:lnTo>
                  <a:lnTo>
                    <a:pt x="0" y="65786"/>
                  </a:lnTo>
                  <a:lnTo>
                    <a:pt x="661035" y="65786"/>
                  </a:lnTo>
                  <a:lnTo>
                    <a:pt x="661035" y="0"/>
                  </a:lnTo>
                  <a:lnTo>
                    <a:pt x="792607" y="131572"/>
                  </a:lnTo>
                  <a:lnTo>
                    <a:pt x="661035" y="263144"/>
                  </a:lnTo>
                  <a:close/>
                </a:path>
              </a:pathLst>
            </a:custGeom>
            <a:ln w="126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343657" y="261315"/>
            <a:ext cx="5283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C8"/>
                </a:solidFill>
              </a:rPr>
              <a:t>2．Smart</a:t>
            </a:r>
            <a:r>
              <a:rPr spc="140" dirty="0">
                <a:solidFill>
                  <a:srgbClr val="0000C8"/>
                </a:solidFill>
              </a:rPr>
              <a:t> </a:t>
            </a:r>
            <a:r>
              <a:rPr spc="-25" dirty="0">
                <a:solidFill>
                  <a:srgbClr val="0000C8"/>
                </a:solidFill>
              </a:rPr>
              <a:t>Construction</a:t>
            </a:r>
            <a:r>
              <a:rPr spc="-30" dirty="0">
                <a:solidFill>
                  <a:srgbClr val="0000C8"/>
                </a:solidFill>
              </a:rPr>
              <a:t>ホームの起動について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621407" y="1960626"/>
            <a:ext cx="155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游ゴシック"/>
                <a:cs typeface="游ゴシック"/>
              </a:rPr>
              <a:t>「招待されました」</a:t>
            </a:r>
            <a:r>
              <a:rPr sz="1200" b="1" spc="500" dirty="0">
                <a:latin typeface="游ゴシック"/>
                <a:cs typeface="游ゴシック"/>
              </a:rPr>
              <a:t> </a:t>
            </a:r>
            <a:r>
              <a:rPr sz="1200" b="1" dirty="0">
                <a:latin typeface="游ゴシック"/>
                <a:cs typeface="游ゴシック"/>
              </a:rPr>
              <a:t>メールの</a:t>
            </a:r>
            <a:r>
              <a:rPr sz="1200" b="1" spc="-25" dirty="0">
                <a:latin typeface="游ゴシック"/>
                <a:cs typeface="游ゴシック"/>
              </a:rPr>
              <a:t>URLクリック</a:t>
            </a:r>
            <a:endParaRPr sz="1200">
              <a:latin typeface="游ゴシック"/>
              <a:cs typeface="游ゴシック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2228" y="4042664"/>
            <a:ext cx="120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游ゴシック"/>
                <a:cs typeface="游ゴシック"/>
              </a:rPr>
              <a:t>ログイン認証画面</a:t>
            </a:r>
            <a:endParaRPr sz="1200">
              <a:latin typeface="游ゴシック"/>
              <a:cs typeface="游ゴシック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7294" y="2146553"/>
            <a:ext cx="78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游ゴシック"/>
                <a:cs typeface="游ゴシック"/>
              </a:rPr>
              <a:t>新規ユーザ</a:t>
            </a:r>
            <a:endParaRPr sz="1200">
              <a:latin typeface="游ゴシック"/>
              <a:cs typeface="游ゴシック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50526" y="3019980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530"/>
              </a:lnSpc>
            </a:pPr>
            <a:r>
              <a:rPr sz="600" dirty="0">
                <a:solidFill>
                  <a:srgbClr val="FFFFFF"/>
                </a:solidFill>
                <a:latin typeface="ＭＳ ゴシック"/>
                <a:cs typeface="ＭＳ ゴシック"/>
              </a:rPr>
              <a:t>地</a:t>
            </a:r>
            <a:endParaRPr sz="600">
              <a:latin typeface="ＭＳ ゴシック"/>
              <a:cs typeface="ＭＳ ゴシック"/>
            </a:endParaRPr>
          </a:p>
          <a:p>
            <a:pPr>
              <a:lnSpc>
                <a:spcPts val="610"/>
              </a:lnSpc>
              <a:tabLst>
                <a:tab pos="227965" algn="l"/>
              </a:tabLst>
            </a:pPr>
            <a:r>
              <a:rPr sz="600" spc="-50" dirty="0">
                <a:solidFill>
                  <a:srgbClr val="FFFFFF"/>
                </a:solidFill>
                <a:latin typeface="ＭＳ ゴシック"/>
                <a:cs typeface="ＭＳ ゴシック"/>
              </a:rPr>
              <a:t>ー</a:t>
            </a:r>
            <a:r>
              <a:rPr sz="600" dirty="0">
                <a:solidFill>
                  <a:srgbClr val="FFFFFF"/>
                </a:solidFill>
                <a:latin typeface="ＭＳ ゴシック"/>
                <a:cs typeface="ＭＳ ゴシック"/>
              </a:rPr>
              <a:t>	</a:t>
            </a:r>
            <a:r>
              <a:rPr sz="900" spc="-75" baseline="-23148" dirty="0">
                <a:solidFill>
                  <a:srgbClr val="FFFFFF"/>
                </a:solidFill>
                <a:latin typeface="ＭＳ ゴシック"/>
                <a:cs typeface="ＭＳ ゴシック"/>
              </a:rPr>
              <a:t>図</a:t>
            </a:r>
            <a:endParaRPr sz="900" baseline="-23148">
              <a:latin typeface="ＭＳ ゴシック"/>
              <a:cs typeface="ＭＳ ゴシック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454008" y="3092118"/>
            <a:ext cx="3393440" cy="1166495"/>
            <a:chOff x="8454008" y="3092118"/>
            <a:chExt cx="3393440" cy="1166495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96521" y="3094508"/>
              <a:ext cx="50481" cy="56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525249" y="3092118"/>
              <a:ext cx="250190" cy="54610"/>
            </a:xfrm>
            <a:custGeom>
              <a:avLst/>
              <a:gdLst/>
              <a:ahLst/>
              <a:cxnLst/>
              <a:rect l="l" t="t" r="r" b="b"/>
              <a:pathLst>
                <a:path w="250190" h="54610">
                  <a:moveTo>
                    <a:pt x="249681" y="0"/>
                  </a:moveTo>
                  <a:lnTo>
                    <a:pt x="0" y="0"/>
                  </a:lnTo>
                  <a:lnTo>
                    <a:pt x="0" y="54052"/>
                  </a:lnTo>
                  <a:lnTo>
                    <a:pt x="249681" y="54052"/>
                  </a:lnTo>
                  <a:lnTo>
                    <a:pt x="249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4008" y="4129824"/>
              <a:ext cx="859586" cy="12835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492108" y="3889083"/>
              <a:ext cx="783590" cy="246379"/>
            </a:xfrm>
            <a:custGeom>
              <a:avLst/>
              <a:gdLst/>
              <a:ahLst/>
              <a:cxnLst/>
              <a:rect l="l" t="t" r="r" b="b"/>
              <a:pathLst>
                <a:path w="783590" h="246379">
                  <a:moveTo>
                    <a:pt x="783488" y="0"/>
                  </a:moveTo>
                  <a:lnTo>
                    <a:pt x="0" y="0"/>
                  </a:lnTo>
                  <a:lnTo>
                    <a:pt x="0" y="246037"/>
                  </a:lnTo>
                  <a:lnTo>
                    <a:pt x="783488" y="246037"/>
                  </a:lnTo>
                  <a:lnTo>
                    <a:pt x="783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492108" y="3889082"/>
            <a:ext cx="78359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300"/>
              </a:lnSpc>
            </a:pPr>
            <a:r>
              <a:rPr sz="450" spc="-25" dirty="0">
                <a:solidFill>
                  <a:srgbClr val="929292"/>
                </a:solidFill>
                <a:latin typeface="ＭＳ ゴシック"/>
                <a:cs typeface="ＭＳ ゴシック"/>
              </a:rPr>
              <a:t>現場</a:t>
            </a:r>
            <a:r>
              <a:rPr sz="450" spc="-30" dirty="0">
                <a:solidFill>
                  <a:srgbClr val="929292"/>
                </a:solidFill>
                <a:latin typeface="ＭＳ ゴシック"/>
                <a:cs typeface="ＭＳ ゴシック"/>
              </a:rPr>
              <a:t>詳細</a:t>
            </a:r>
            <a:r>
              <a:rPr sz="450" dirty="0">
                <a:solidFill>
                  <a:srgbClr val="929292"/>
                </a:solidFill>
                <a:latin typeface="ＭＳ ゴシック"/>
                <a:cs typeface="ＭＳ ゴシック"/>
              </a:rPr>
              <a:t>へ</a:t>
            </a:r>
            <a:r>
              <a:rPr sz="450" spc="-50" dirty="0">
                <a:solidFill>
                  <a:srgbClr val="929292"/>
                </a:solidFill>
                <a:latin typeface="ＭＳ ゴシック"/>
                <a:cs typeface="ＭＳ ゴシック"/>
              </a:rPr>
              <a:t>移</a:t>
            </a:r>
            <a:endParaRPr sz="450">
              <a:latin typeface="ＭＳ ゴシック"/>
              <a:cs typeface="ＭＳ ゴシック"/>
            </a:endParaRPr>
          </a:p>
          <a:p>
            <a:pPr marL="84455">
              <a:lnSpc>
                <a:spcPts val="515"/>
              </a:lnSpc>
            </a:pPr>
            <a:r>
              <a:rPr sz="450" spc="5" dirty="0">
                <a:solidFill>
                  <a:srgbClr val="929292"/>
                </a:solidFill>
                <a:latin typeface="ＭＳ ゴシック"/>
                <a:cs typeface="ＭＳ ゴシック"/>
              </a:rPr>
              <a:t>動</a:t>
            </a:r>
            <a:endParaRPr sz="450">
              <a:latin typeface="ＭＳ ゴシック"/>
              <a:cs typeface="ＭＳ ゴシック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53373" y="3057171"/>
            <a:ext cx="3339465" cy="1040765"/>
            <a:chOff x="8453373" y="3057171"/>
            <a:chExt cx="3339465" cy="104076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01023" y="3983678"/>
              <a:ext cx="98931" cy="1142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75674" y="3985388"/>
              <a:ext cx="100709" cy="11074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43207" y="3072549"/>
              <a:ext cx="349084" cy="11845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53373" y="3057171"/>
              <a:ext cx="652957" cy="9890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123171" y="3057179"/>
              <a:ext cx="1621790" cy="118745"/>
            </a:xfrm>
            <a:custGeom>
              <a:avLst/>
              <a:gdLst/>
              <a:ahLst/>
              <a:cxnLst/>
              <a:rect l="l" t="t" r="r" b="b"/>
              <a:pathLst>
                <a:path w="1621790" h="118744">
                  <a:moveTo>
                    <a:pt x="1621662" y="0"/>
                  </a:moveTo>
                  <a:lnTo>
                    <a:pt x="0" y="0"/>
                  </a:lnTo>
                  <a:lnTo>
                    <a:pt x="0" y="118455"/>
                  </a:lnTo>
                  <a:lnTo>
                    <a:pt x="1621662" y="118455"/>
                  </a:lnTo>
                  <a:lnTo>
                    <a:pt x="1621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774430" y="2480309"/>
            <a:ext cx="292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Smart</a:t>
            </a:r>
            <a:r>
              <a:rPr sz="1800" b="1" spc="-50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65" dirty="0">
                <a:solidFill>
                  <a:srgbClr val="0000DA"/>
                </a:solidFill>
                <a:latin typeface="游ゴシック"/>
                <a:cs typeface="游ゴシック"/>
              </a:rPr>
              <a:t> ホーム</a:t>
            </a:r>
            <a:endParaRPr sz="1800">
              <a:latin typeface="游ゴシック"/>
              <a:cs typeface="游ゴシック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043921" y="3120644"/>
            <a:ext cx="101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ＭＳ ゴシック"/>
                <a:cs typeface="ＭＳ ゴシック"/>
              </a:rPr>
              <a:t>ム</a:t>
            </a:r>
            <a:endParaRPr sz="600">
              <a:latin typeface="ＭＳ ゴシック"/>
              <a:cs typeface="ＭＳ ゴシック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33491" y="1891029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游ゴシック"/>
                <a:cs typeface="游ゴシック"/>
              </a:rPr>
              <a:t>利用規約の同意画面</a:t>
            </a:r>
            <a:endParaRPr sz="1200">
              <a:latin typeface="游ゴシック"/>
              <a:cs typeface="游ゴシック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91211" y="4738357"/>
            <a:ext cx="5441315" cy="1703070"/>
            <a:chOff x="291211" y="4738357"/>
            <a:chExt cx="5441315" cy="1703070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1211" y="4738357"/>
              <a:ext cx="423367" cy="51080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3314" y="5340858"/>
              <a:ext cx="1841373" cy="109091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18552" y="5336095"/>
              <a:ext cx="1851025" cy="1100455"/>
            </a:xfrm>
            <a:custGeom>
              <a:avLst/>
              <a:gdLst/>
              <a:ahLst/>
              <a:cxnLst/>
              <a:rect l="l" t="t" r="r" b="b"/>
              <a:pathLst>
                <a:path w="1851025" h="1100454">
                  <a:moveTo>
                    <a:pt x="0" y="1100442"/>
                  </a:moveTo>
                  <a:lnTo>
                    <a:pt x="1850898" y="1100442"/>
                  </a:lnTo>
                  <a:lnTo>
                    <a:pt x="1850898" y="0"/>
                  </a:lnTo>
                  <a:lnTo>
                    <a:pt x="0" y="0"/>
                  </a:lnTo>
                  <a:lnTo>
                    <a:pt x="0" y="1100442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9212" y="5817031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5" y="0"/>
                  </a:moveTo>
                  <a:lnTo>
                    <a:pt x="661035" y="65786"/>
                  </a:lnTo>
                  <a:lnTo>
                    <a:pt x="0" y="65786"/>
                  </a:lnTo>
                  <a:lnTo>
                    <a:pt x="0" y="197332"/>
                  </a:lnTo>
                  <a:lnTo>
                    <a:pt x="661035" y="197332"/>
                  </a:lnTo>
                  <a:lnTo>
                    <a:pt x="661035" y="263105"/>
                  </a:lnTo>
                  <a:lnTo>
                    <a:pt x="792607" y="131559"/>
                  </a:lnTo>
                  <a:lnTo>
                    <a:pt x="6610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39212" y="5817031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5" y="263105"/>
                  </a:moveTo>
                  <a:lnTo>
                    <a:pt x="661035" y="197332"/>
                  </a:lnTo>
                  <a:lnTo>
                    <a:pt x="0" y="197332"/>
                  </a:lnTo>
                  <a:lnTo>
                    <a:pt x="0" y="65786"/>
                  </a:lnTo>
                  <a:lnTo>
                    <a:pt x="661035" y="65786"/>
                  </a:lnTo>
                  <a:lnTo>
                    <a:pt x="661035" y="0"/>
                  </a:lnTo>
                  <a:lnTo>
                    <a:pt x="792607" y="131559"/>
                  </a:lnTo>
                  <a:lnTo>
                    <a:pt x="661035" y="263105"/>
                  </a:lnTo>
                  <a:close/>
                </a:path>
              </a:pathLst>
            </a:custGeom>
            <a:ln w="126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33569" y="5870181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4" y="0"/>
                  </a:moveTo>
                  <a:lnTo>
                    <a:pt x="661034" y="65773"/>
                  </a:lnTo>
                  <a:lnTo>
                    <a:pt x="0" y="65773"/>
                  </a:lnTo>
                  <a:lnTo>
                    <a:pt x="0" y="197332"/>
                  </a:lnTo>
                  <a:lnTo>
                    <a:pt x="661034" y="197332"/>
                  </a:lnTo>
                  <a:lnTo>
                    <a:pt x="661034" y="263105"/>
                  </a:lnTo>
                  <a:lnTo>
                    <a:pt x="792606" y="131546"/>
                  </a:lnTo>
                  <a:lnTo>
                    <a:pt x="6610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33569" y="5870181"/>
              <a:ext cx="793115" cy="263525"/>
            </a:xfrm>
            <a:custGeom>
              <a:avLst/>
              <a:gdLst/>
              <a:ahLst/>
              <a:cxnLst/>
              <a:rect l="l" t="t" r="r" b="b"/>
              <a:pathLst>
                <a:path w="793114" h="263525">
                  <a:moveTo>
                    <a:pt x="661034" y="263105"/>
                  </a:moveTo>
                  <a:lnTo>
                    <a:pt x="661034" y="197332"/>
                  </a:lnTo>
                  <a:lnTo>
                    <a:pt x="0" y="197332"/>
                  </a:lnTo>
                  <a:lnTo>
                    <a:pt x="0" y="65773"/>
                  </a:lnTo>
                  <a:lnTo>
                    <a:pt x="661034" y="65773"/>
                  </a:lnTo>
                  <a:lnTo>
                    <a:pt x="661034" y="0"/>
                  </a:lnTo>
                  <a:lnTo>
                    <a:pt x="792606" y="131546"/>
                  </a:lnTo>
                  <a:lnTo>
                    <a:pt x="661034" y="26310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15290" y="3725036"/>
            <a:ext cx="2295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游ゴシック"/>
                <a:cs typeface="游ゴシック"/>
              </a:rPr>
              <a:t>従来ユーザ/</a:t>
            </a:r>
            <a:r>
              <a:rPr sz="1200" b="1" spc="-10" dirty="0">
                <a:latin typeface="游ゴシック"/>
                <a:cs typeface="游ゴシック"/>
              </a:rPr>
              <a:t>2</a:t>
            </a:r>
            <a:r>
              <a:rPr sz="1200" b="1" spc="-35" dirty="0">
                <a:latin typeface="游ゴシック"/>
                <a:cs typeface="游ゴシック"/>
              </a:rPr>
              <a:t>回目以降のログイン</a:t>
            </a:r>
            <a:endParaRPr sz="1200">
              <a:latin typeface="游ゴシック"/>
              <a:cs typeface="游ゴシック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01927" y="5788253"/>
            <a:ext cx="1091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游ゴシック"/>
                <a:cs typeface="游ゴシック"/>
              </a:rPr>
              <a:t>Smart</a:t>
            </a:r>
            <a:r>
              <a:rPr sz="900" b="1" spc="-20" dirty="0">
                <a:latin typeface="游ゴシック"/>
                <a:cs typeface="游ゴシック"/>
              </a:rPr>
              <a:t> </a:t>
            </a:r>
            <a:r>
              <a:rPr sz="900" b="1" spc="-10" dirty="0">
                <a:latin typeface="游ゴシック"/>
                <a:cs typeface="游ゴシック"/>
              </a:rPr>
              <a:t>Construction</a:t>
            </a:r>
            <a:endParaRPr sz="900">
              <a:latin typeface="游ゴシック"/>
              <a:cs typeface="游ゴシック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048129" y="4084281"/>
            <a:ext cx="3456940" cy="1390015"/>
            <a:chOff x="2048129" y="4084281"/>
            <a:chExt cx="3456940" cy="1390015"/>
          </a:xfrm>
        </p:grpSpPr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8129" y="4084281"/>
              <a:ext cx="697090" cy="83468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936875" y="4358131"/>
              <a:ext cx="2561590" cy="277495"/>
            </a:xfrm>
            <a:custGeom>
              <a:avLst/>
              <a:gdLst/>
              <a:ahLst/>
              <a:cxnLst/>
              <a:rect l="l" t="t" r="r" b="b"/>
              <a:pathLst>
                <a:path w="2561590" h="277495">
                  <a:moveTo>
                    <a:pt x="2422779" y="0"/>
                  </a:moveTo>
                  <a:lnTo>
                    <a:pt x="2422779" y="69215"/>
                  </a:lnTo>
                  <a:lnTo>
                    <a:pt x="0" y="69215"/>
                  </a:lnTo>
                  <a:lnTo>
                    <a:pt x="0" y="207772"/>
                  </a:lnTo>
                  <a:lnTo>
                    <a:pt x="2422779" y="207772"/>
                  </a:lnTo>
                  <a:lnTo>
                    <a:pt x="2422779" y="276987"/>
                  </a:lnTo>
                  <a:lnTo>
                    <a:pt x="2561336" y="138430"/>
                  </a:lnTo>
                  <a:lnTo>
                    <a:pt x="24227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36875" y="4358131"/>
              <a:ext cx="2561590" cy="277495"/>
            </a:xfrm>
            <a:custGeom>
              <a:avLst/>
              <a:gdLst/>
              <a:ahLst/>
              <a:cxnLst/>
              <a:rect l="l" t="t" r="r" b="b"/>
              <a:pathLst>
                <a:path w="2561590" h="277495">
                  <a:moveTo>
                    <a:pt x="2422779" y="276987"/>
                  </a:moveTo>
                  <a:lnTo>
                    <a:pt x="2422779" y="207772"/>
                  </a:lnTo>
                  <a:lnTo>
                    <a:pt x="0" y="207772"/>
                  </a:lnTo>
                  <a:lnTo>
                    <a:pt x="0" y="69215"/>
                  </a:lnTo>
                  <a:lnTo>
                    <a:pt x="2422779" y="69215"/>
                  </a:lnTo>
                  <a:lnTo>
                    <a:pt x="2422779" y="0"/>
                  </a:lnTo>
                  <a:lnTo>
                    <a:pt x="2561336" y="138430"/>
                  </a:lnTo>
                  <a:lnTo>
                    <a:pt x="2422779" y="2769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78935" y="5286730"/>
              <a:ext cx="406400" cy="168910"/>
            </a:xfrm>
            <a:custGeom>
              <a:avLst/>
              <a:gdLst/>
              <a:ahLst/>
              <a:cxnLst/>
              <a:rect l="l" t="t" r="r" b="b"/>
              <a:pathLst>
                <a:path w="406400" h="168910">
                  <a:moveTo>
                    <a:pt x="0" y="168427"/>
                  </a:moveTo>
                  <a:lnTo>
                    <a:pt x="405917" y="168427"/>
                  </a:lnTo>
                  <a:lnTo>
                    <a:pt x="405917" y="0"/>
                  </a:lnTo>
                  <a:lnTo>
                    <a:pt x="0" y="0"/>
                  </a:lnTo>
                  <a:lnTo>
                    <a:pt x="0" y="16842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70179" y="822452"/>
            <a:ext cx="11450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A"/>
                </a:solidFill>
                <a:latin typeface="游ゴシック"/>
                <a:cs typeface="游ゴシック"/>
              </a:rPr>
              <a:t>新規ユーザはメールの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URLから、2</a:t>
            </a:r>
            <a:r>
              <a:rPr sz="1800" b="1" spc="-30" dirty="0">
                <a:solidFill>
                  <a:srgbClr val="0000DA"/>
                </a:solidFill>
                <a:latin typeface="游ゴシック"/>
                <a:cs typeface="游ゴシック"/>
              </a:rPr>
              <a:t>回目以降はブックマークや検索エンジンから「</a:t>
            </a:r>
            <a:r>
              <a:rPr sz="1800" b="1" spc="-10" dirty="0">
                <a:solidFill>
                  <a:srgbClr val="0000DA"/>
                </a:solidFill>
                <a:latin typeface="游ゴシック"/>
                <a:cs typeface="游ゴシック"/>
              </a:rPr>
              <a:t>Smart</a:t>
            </a:r>
            <a:r>
              <a:rPr sz="1800" b="1" spc="-120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30" dirty="0">
                <a:solidFill>
                  <a:srgbClr val="0000DA"/>
                </a:solidFill>
                <a:latin typeface="游ゴシック"/>
                <a:cs typeface="游ゴシック"/>
              </a:rPr>
              <a:t>」と検索</a:t>
            </a:r>
            <a:r>
              <a:rPr sz="1800" b="1" spc="-5" dirty="0">
                <a:solidFill>
                  <a:srgbClr val="0000DA"/>
                </a:solidFill>
                <a:latin typeface="游ゴシック"/>
                <a:cs typeface="游ゴシック"/>
              </a:rPr>
              <a:t>いただき、</a:t>
            </a:r>
            <a:r>
              <a:rPr sz="1800" b="1" dirty="0">
                <a:solidFill>
                  <a:srgbClr val="0000DA"/>
                </a:solidFill>
                <a:latin typeface="游ゴシック"/>
                <a:cs typeface="游ゴシック"/>
              </a:rPr>
              <a:t>Smart</a:t>
            </a:r>
            <a:r>
              <a:rPr sz="1800" b="1" spc="85" dirty="0">
                <a:solidFill>
                  <a:srgbClr val="0000DA"/>
                </a:solidFill>
                <a:latin typeface="游ゴシック"/>
                <a:cs typeface="游ゴシック"/>
              </a:rPr>
              <a:t> </a:t>
            </a:r>
            <a:r>
              <a:rPr sz="1800" b="1" spc="-10" dirty="0">
                <a:solidFill>
                  <a:srgbClr val="0000DA"/>
                </a:solidFill>
                <a:latin typeface="游ゴシック"/>
                <a:cs typeface="游ゴシック"/>
              </a:rPr>
              <a:t>Construction</a:t>
            </a:r>
            <a:r>
              <a:rPr sz="1800" b="1" spc="-40" dirty="0">
                <a:solidFill>
                  <a:srgbClr val="0000DA"/>
                </a:solidFill>
                <a:latin typeface="游ゴシック"/>
                <a:cs typeface="游ゴシック"/>
              </a:rPr>
              <a:t>ログインボタンから起動します。</a:t>
            </a:r>
            <a:endParaRPr sz="180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3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3657" y="195452"/>
            <a:ext cx="2900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3</a:t>
            </a:r>
            <a:r>
              <a:rPr spc="-30" dirty="0"/>
              <a:t>．ログイン時のホーム画面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655" y="968121"/>
            <a:ext cx="9051545" cy="1789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eiryo UI"/>
                <a:cs typeface="Meiryo UI"/>
              </a:rPr>
              <a:t>ログイン後に表示するホーム画面について、以下の</a:t>
            </a:r>
            <a:r>
              <a:rPr sz="1800" spc="-15" dirty="0">
                <a:latin typeface="Meiryo UI"/>
                <a:cs typeface="Meiryo UI"/>
              </a:rPr>
              <a:t>2</a:t>
            </a:r>
            <a:r>
              <a:rPr sz="1800" spc="-25" dirty="0">
                <a:latin typeface="Meiryo UI"/>
                <a:cs typeface="Meiryo UI"/>
              </a:rPr>
              <a:t>つを好みによって設定いただくことが可能です。</a:t>
            </a:r>
            <a:endParaRPr sz="1800" dirty="0">
              <a:latin typeface="Meiryo UI"/>
              <a:cs typeface="Meiryo UI"/>
            </a:endParaRPr>
          </a:p>
          <a:p>
            <a:pPr marL="535305">
              <a:lnSpc>
                <a:spcPct val="100000"/>
              </a:lnSpc>
              <a:spcBef>
                <a:spcPts val="1680"/>
              </a:spcBef>
            </a:pPr>
            <a:r>
              <a:rPr sz="1800" spc="195" dirty="0">
                <a:latin typeface="Meiryo UI"/>
                <a:cs typeface="Meiryo UI"/>
              </a:rPr>
              <a:t>① </a:t>
            </a:r>
            <a:r>
              <a:rPr sz="1800" dirty="0">
                <a:latin typeface="Meiryo UI"/>
                <a:cs typeface="Meiryo UI"/>
              </a:rPr>
              <a:t>Smart</a:t>
            </a:r>
            <a:r>
              <a:rPr sz="1800" spc="85" dirty="0">
                <a:latin typeface="Meiryo UI"/>
                <a:cs typeface="Meiryo UI"/>
              </a:rPr>
              <a:t> </a:t>
            </a:r>
            <a:r>
              <a:rPr sz="1800" spc="-20" dirty="0">
                <a:latin typeface="Meiryo UI"/>
                <a:cs typeface="Meiryo UI"/>
              </a:rPr>
              <a:t>Construction</a:t>
            </a:r>
            <a:r>
              <a:rPr sz="1800" spc="-30" dirty="0">
                <a:latin typeface="Meiryo UI"/>
                <a:cs typeface="Meiryo UI"/>
              </a:rPr>
              <a:t>ホーム画面</a:t>
            </a:r>
            <a:endParaRPr sz="1800" dirty="0">
              <a:latin typeface="Meiryo UI"/>
              <a:cs typeface="Meiryo UI"/>
            </a:endParaRPr>
          </a:p>
          <a:p>
            <a:pPr marL="942340" marR="3126740" indent="-22860">
              <a:lnSpc>
                <a:spcPct val="102499"/>
              </a:lnSpc>
              <a:spcBef>
                <a:spcPts val="1614"/>
              </a:spcBef>
            </a:pPr>
            <a:r>
              <a:rPr sz="1600" spc="-50" dirty="0">
                <a:latin typeface="Meiryo UI"/>
                <a:cs typeface="Meiryo UI"/>
              </a:rPr>
              <a:t>地図上</a:t>
            </a:r>
            <a:r>
              <a:rPr sz="1600" spc="-40" dirty="0">
                <a:latin typeface="Meiryo UI"/>
                <a:cs typeface="Meiryo UI"/>
              </a:rPr>
              <a:t>の</a:t>
            </a:r>
            <a:r>
              <a:rPr sz="1600" spc="-50" dirty="0">
                <a:latin typeface="Meiryo UI"/>
                <a:cs typeface="Meiryo UI"/>
              </a:rPr>
              <a:t>情報</a:t>
            </a:r>
            <a:r>
              <a:rPr sz="1600" spc="-40" dirty="0">
                <a:latin typeface="Meiryo UI"/>
                <a:cs typeface="Meiryo UI"/>
              </a:rPr>
              <a:t>か</a:t>
            </a:r>
            <a:r>
              <a:rPr sz="1600" spc="-45" dirty="0">
                <a:latin typeface="Meiryo UI"/>
                <a:cs typeface="Meiryo UI"/>
              </a:rPr>
              <a:t>ら</a:t>
            </a:r>
            <a:r>
              <a:rPr sz="1600" spc="-50" dirty="0">
                <a:latin typeface="Meiryo UI"/>
                <a:cs typeface="Meiryo UI"/>
              </a:rPr>
              <a:t>知りたい詳細</a:t>
            </a:r>
            <a:r>
              <a:rPr sz="1600" spc="-25" dirty="0">
                <a:latin typeface="Meiryo UI"/>
                <a:cs typeface="Meiryo UI"/>
              </a:rPr>
              <a:t>情報</a:t>
            </a:r>
            <a:r>
              <a:rPr sz="1600" spc="-40" dirty="0">
                <a:latin typeface="Meiryo UI"/>
                <a:cs typeface="Meiryo UI"/>
              </a:rPr>
              <a:t>にアクセ</a:t>
            </a:r>
            <a:r>
              <a:rPr sz="1600" spc="-45" dirty="0">
                <a:latin typeface="Meiryo UI"/>
                <a:cs typeface="Meiryo UI"/>
              </a:rPr>
              <a:t>ス</a:t>
            </a:r>
            <a:r>
              <a:rPr sz="1600" spc="-50" dirty="0">
                <a:latin typeface="Meiryo UI"/>
                <a:cs typeface="Meiryo UI"/>
              </a:rPr>
              <a:t>可</a:t>
            </a:r>
            <a:r>
              <a:rPr sz="1600" spc="-35" dirty="0">
                <a:latin typeface="Meiryo UI"/>
                <a:cs typeface="Meiryo UI"/>
              </a:rPr>
              <a:t>能です。</a:t>
            </a:r>
            <a:r>
              <a:rPr sz="1600" spc="-50" dirty="0">
                <a:latin typeface="Meiryo UI"/>
                <a:cs typeface="Meiryo UI"/>
              </a:rPr>
              <a:t>詳細につ</a:t>
            </a:r>
            <a:r>
              <a:rPr sz="1600" spc="-45" dirty="0">
                <a:latin typeface="Meiryo UI"/>
                <a:cs typeface="Meiryo UI"/>
              </a:rPr>
              <a:t>いては次ページを</a:t>
            </a:r>
            <a:r>
              <a:rPr sz="1600" spc="-50" dirty="0">
                <a:latin typeface="Meiryo UI"/>
                <a:cs typeface="Meiryo UI"/>
              </a:rPr>
              <a:t>参照</a:t>
            </a:r>
            <a:r>
              <a:rPr sz="1600" spc="-40" dirty="0">
                <a:latin typeface="Meiryo UI"/>
                <a:cs typeface="Meiryo UI"/>
              </a:rPr>
              <a:t>く</a:t>
            </a:r>
            <a:r>
              <a:rPr sz="1600" spc="-50" dirty="0">
                <a:latin typeface="Meiryo UI"/>
                <a:cs typeface="Meiryo UI"/>
              </a:rPr>
              <a:t>だ</a:t>
            </a:r>
            <a:r>
              <a:rPr sz="1600" spc="-45" dirty="0">
                <a:latin typeface="Meiryo UI"/>
                <a:cs typeface="Meiryo UI"/>
              </a:rPr>
              <a:t>さい</a:t>
            </a:r>
            <a:r>
              <a:rPr sz="1600" spc="-50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 marL="992505">
              <a:lnSpc>
                <a:spcPct val="100000"/>
              </a:lnSpc>
              <a:spcBef>
                <a:spcPts val="375"/>
              </a:spcBef>
            </a:pPr>
            <a:r>
              <a:rPr sz="1600" spc="-25" dirty="0">
                <a:latin typeface="Meiryo UI"/>
                <a:cs typeface="Meiryo UI"/>
              </a:rPr>
              <a:t>「</a:t>
            </a:r>
            <a:r>
              <a:rPr sz="1600" spc="-40" dirty="0">
                <a:latin typeface="Meiryo UI"/>
                <a:cs typeface="Meiryo UI"/>
              </a:rPr>
              <a:t>3-</a:t>
            </a:r>
            <a:r>
              <a:rPr sz="1600" dirty="0">
                <a:latin typeface="Meiryo UI"/>
                <a:cs typeface="Meiryo UI"/>
              </a:rPr>
              <a:t>1.Smart</a:t>
            </a:r>
            <a:r>
              <a:rPr sz="1600" spc="340" dirty="0">
                <a:latin typeface="Meiryo UI"/>
                <a:cs typeface="Meiryo UI"/>
              </a:rPr>
              <a:t> </a:t>
            </a:r>
            <a:r>
              <a:rPr sz="1600" spc="-40" dirty="0" err="1">
                <a:latin typeface="Meiryo UI"/>
                <a:cs typeface="Meiryo UI"/>
              </a:rPr>
              <a:t>Construction</a:t>
            </a:r>
            <a:r>
              <a:rPr sz="1600" spc="-45" dirty="0" err="1">
                <a:latin typeface="Meiryo UI"/>
                <a:cs typeface="Meiryo UI"/>
              </a:rPr>
              <a:t>アプリケーシ</a:t>
            </a:r>
            <a:r>
              <a:rPr sz="1600" spc="-30" dirty="0" err="1">
                <a:latin typeface="Meiryo UI"/>
                <a:cs typeface="Meiryo UI"/>
              </a:rPr>
              <a:t>ョ</a:t>
            </a:r>
            <a:r>
              <a:rPr sz="1600" spc="-35" dirty="0" err="1">
                <a:latin typeface="Meiryo UI"/>
                <a:cs typeface="Meiryo UI"/>
              </a:rPr>
              <a:t>ン</a:t>
            </a:r>
            <a:r>
              <a:rPr sz="1600" spc="-50" dirty="0" err="1">
                <a:latin typeface="Meiryo UI"/>
                <a:cs typeface="Meiryo UI"/>
              </a:rPr>
              <a:t>一覧について</a:t>
            </a:r>
            <a:r>
              <a:rPr sz="1600" spc="-50" dirty="0">
                <a:latin typeface="Meiryo UI"/>
                <a:cs typeface="Meiryo UI"/>
              </a:rPr>
              <a:t>」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997" y="4189298"/>
            <a:ext cx="5194935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eiryo UI"/>
                <a:cs typeface="Meiryo UI"/>
              </a:rPr>
              <a:t>② </a:t>
            </a:r>
            <a:r>
              <a:rPr lang="ja-JP" altLang="en-US" spc="-20" dirty="0">
                <a:latin typeface="Meiryo UI"/>
                <a:cs typeface="Meiryo UI"/>
              </a:rPr>
              <a:t>管理設定</a:t>
            </a:r>
            <a:r>
              <a:rPr sz="1800" spc="-45" dirty="0" err="1">
                <a:latin typeface="Meiryo UI"/>
                <a:cs typeface="Meiryo UI"/>
              </a:rPr>
              <a:t>画面</a:t>
            </a:r>
            <a:endParaRPr sz="1800" dirty="0">
              <a:latin typeface="Meiryo UI"/>
              <a:cs typeface="Meiryo UI"/>
            </a:endParaRPr>
          </a:p>
          <a:p>
            <a:pPr marL="281940">
              <a:lnSpc>
                <a:spcPts val="1860"/>
              </a:lnSpc>
              <a:spcBef>
                <a:spcPts val="1930"/>
              </a:spcBef>
            </a:pPr>
            <a:r>
              <a:rPr sz="1600" spc="-50" dirty="0">
                <a:latin typeface="Meiryo UI"/>
                <a:cs typeface="Meiryo UI"/>
              </a:rPr>
              <a:t>従来</a:t>
            </a:r>
            <a:r>
              <a:rPr sz="1600" spc="-40" dirty="0">
                <a:latin typeface="Meiryo UI"/>
                <a:cs typeface="Meiryo UI"/>
              </a:rPr>
              <a:t>のホーム</a:t>
            </a:r>
            <a:r>
              <a:rPr sz="1600" spc="-50" dirty="0">
                <a:latin typeface="Meiryo UI"/>
                <a:cs typeface="Meiryo UI"/>
              </a:rPr>
              <a:t>画面</a:t>
            </a:r>
            <a:r>
              <a:rPr sz="1600" spc="-40" dirty="0">
                <a:latin typeface="Meiryo UI"/>
                <a:cs typeface="Meiryo UI"/>
              </a:rPr>
              <a:t>です。</a:t>
            </a:r>
            <a:endParaRPr sz="1600" dirty="0">
              <a:latin typeface="Meiryo UI"/>
              <a:cs typeface="Meiryo UI"/>
            </a:endParaRPr>
          </a:p>
          <a:p>
            <a:pPr marL="281940" marR="90170">
              <a:lnSpc>
                <a:spcPts val="1600"/>
              </a:lnSpc>
              <a:spcBef>
                <a:spcPts val="260"/>
              </a:spcBef>
            </a:pPr>
            <a:r>
              <a:rPr sz="1600" spc="-50" dirty="0">
                <a:latin typeface="Meiryo UI"/>
                <a:cs typeface="Meiryo UI"/>
              </a:rPr>
              <a:t>現場作成</a:t>
            </a:r>
            <a:r>
              <a:rPr sz="1600" spc="-45" dirty="0">
                <a:latin typeface="Meiryo UI"/>
                <a:cs typeface="Meiryo UI"/>
              </a:rPr>
              <a:t>や</a:t>
            </a:r>
            <a:r>
              <a:rPr sz="1600" spc="-30" dirty="0">
                <a:latin typeface="Meiryo UI"/>
                <a:cs typeface="Meiryo UI"/>
              </a:rPr>
              <a:t>ユ</a:t>
            </a:r>
            <a:r>
              <a:rPr sz="1600" spc="-40" dirty="0">
                <a:latin typeface="Meiryo UI"/>
                <a:cs typeface="Meiryo UI"/>
              </a:rPr>
              <a:t>ーザ</a:t>
            </a:r>
            <a:r>
              <a:rPr sz="1600" spc="-50" dirty="0">
                <a:latin typeface="Meiryo UI"/>
                <a:cs typeface="Meiryo UI"/>
              </a:rPr>
              <a:t>設定</a:t>
            </a:r>
            <a:r>
              <a:rPr sz="1600" spc="-30" dirty="0">
                <a:latin typeface="Meiryo UI"/>
                <a:cs typeface="Meiryo UI"/>
              </a:rPr>
              <a:t>など</a:t>
            </a:r>
            <a:r>
              <a:rPr sz="1600" spc="-50" dirty="0">
                <a:latin typeface="Meiryo UI"/>
                <a:cs typeface="Meiryo UI"/>
              </a:rPr>
              <a:t>、管</a:t>
            </a:r>
            <a:r>
              <a:rPr sz="1600" spc="-40" dirty="0">
                <a:latin typeface="Meiryo UI"/>
                <a:cs typeface="Meiryo UI"/>
              </a:rPr>
              <a:t>理設定を行</a:t>
            </a:r>
            <a:r>
              <a:rPr sz="1600" spc="-35" dirty="0">
                <a:latin typeface="Meiryo UI"/>
                <a:cs typeface="Meiryo UI"/>
              </a:rPr>
              <a:t>う</a:t>
            </a:r>
            <a:r>
              <a:rPr sz="1600" spc="-40" dirty="0">
                <a:latin typeface="Meiryo UI"/>
                <a:cs typeface="Meiryo UI"/>
              </a:rPr>
              <a:t>事</a:t>
            </a:r>
            <a:r>
              <a:rPr sz="1600" spc="-10" dirty="0">
                <a:latin typeface="Meiryo UI"/>
                <a:cs typeface="Meiryo UI"/>
              </a:rPr>
              <a:t>が</a:t>
            </a:r>
            <a:r>
              <a:rPr sz="1600" spc="-50" dirty="0">
                <a:latin typeface="Meiryo UI"/>
                <a:cs typeface="Meiryo UI"/>
              </a:rPr>
              <a:t>可能</a:t>
            </a:r>
            <a:r>
              <a:rPr sz="1600" spc="-30" dirty="0">
                <a:latin typeface="Meiryo UI"/>
                <a:cs typeface="Meiryo UI"/>
              </a:rPr>
              <a:t>です。</a:t>
            </a:r>
            <a:r>
              <a:rPr sz="1600" spc="-50" dirty="0">
                <a:latin typeface="Meiryo UI"/>
                <a:cs typeface="Meiryo UI"/>
              </a:rPr>
              <a:t>詳細につ</a:t>
            </a:r>
            <a:r>
              <a:rPr sz="1600" spc="-40" dirty="0">
                <a:latin typeface="Meiryo UI"/>
                <a:cs typeface="Meiryo UI"/>
              </a:rPr>
              <a:t>いて</a:t>
            </a:r>
            <a:r>
              <a:rPr sz="1600" spc="-45" dirty="0">
                <a:latin typeface="Meiryo UI"/>
                <a:cs typeface="Meiryo UI"/>
              </a:rPr>
              <a:t>は</a:t>
            </a:r>
            <a:r>
              <a:rPr sz="1600" spc="-50" dirty="0">
                <a:latin typeface="Meiryo UI"/>
                <a:cs typeface="Meiryo UI"/>
              </a:rPr>
              <a:t>以</a:t>
            </a:r>
            <a:r>
              <a:rPr sz="1600" spc="-35" dirty="0">
                <a:latin typeface="Meiryo UI"/>
                <a:cs typeface="Meiryo UI"/>
              </a:rPr>
              <a:t>下のページを</a:t>
            </a:r>
            <a:r>
              <a:rPr sz="1600" spc="-40" dirty="0">
                <a:latin typeface="Meiryo UI"/>
                <a:cs typeface="Meiryo UI"/>
              </a:rPr>
              <a:t>参照</a:t>
            </a:r>
            <a:r>
              <a:rPr sz="1600" spc="-45" dirty="0">
                <a:latin typeface="Meiryo UI"/>
                <a:cs typeface="Meiryo UI"/>
              </a:rPr>
              <a:t>ください。</a:t>
            </a:r>
            <a:endParaRPr sz="1600" dirty="0">
              <a:latin typeface="Meiryo UI"/>
              <a:cs typeface="Meiryo UI"/>
            </a:endParaRPr>
          </a:p>
          <a:p>
            <a:pPr marL="281940">
              <a:lnSpc>
                <a:spcPts val="1590"/>
              </a:lnSpc>
            </a:pPr>
            <a:r>
              <a:rPr sz="1600" spc="-25" dirty="0">
                <a:latin typeface="Meiryo UI"/>
                <a:cs typeface="Meiryo UI"/>
              </a:rPr>
              <a:t>「</a:t>
            </a:r>
            <a:r>
              <a:rPr sz="1600" spc="-40" dirty="0">
                <a:latin typeface="Meiryo UI"/>
                <a:cs typeface="Meiryo UI"/>
              </a:rPr>
              <a:t>3-2</a:t>
            </a:r>
            <a:r>
              <a:rPr sz="1600" spc="-45" dirty="0">
                <a:latin typeface="Meiryo UI"/>
                <a:cs typeface="Meiryo UI"/>
              </a:rPr>
              <a:t>.</a:t>
            </a:r>
            <a:r>
              <a:rPr lang="ja-JP" altLang="en-US" sz="1600" spc="-45" dirty="0">
                <a:latin typeface="Meiryo UI"/>
                <a:cs typeface="Meiryo UI"/>
              </a:rPr>
              <a:t>管理設定</a:t>
            </a:r>
            <a:r>
              <a:rPr sz="1600" spc="-50" dirty="0" err="1">
                <a:latin typeface="Meiryo UI"/>
                <a:cs typeface="Meiryo UI"/>
              </a:rPr>
              <a:t>画面の機能について</a:t>
            </a:r>
            <a:r>
              <a:rPr sz="1600" spc="-50" dirty="0">
                <a:latin typeface="Meiryo UI"/>
                <a:cs typeface="Meiryo UI"/>
              </a:rPr>
              <a:t>」</a:t>
            </a:r>
            <a:endParaRPr sz="1600" dirty="0">
              <a:latin typeface="Meiryo UI"/>
              <a:cs typeface="Meiryo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08039" y="4176648"/>
            <a:ext cx="5351145" cy="2357120"/>
            <a:chOff x="6408039" y="4176648"/>
            <a:chExt cx="5351145" cy="23571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8039" y="4176648"/>
              <a:ext cx="5351145" cy="2356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8732" y="4946840"/>
              <a:ext cx="1277366" cy="30245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8039" y="1380489"/>
            <a:ext cx="4744974" cy="26691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4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84" y="1793494"/>
            <a:ext cx="12190095" cy="5064760"/>
            <a:chOff x="1184" y="1793494"/>
            <a:chExt cx="12190095" cy="50647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" y="6639720"/>
              <a:ext cx="12189586" cy="218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1793494"/>
              <a:ext cx="5757926" cy="32388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01570" y="2260053"/>
              <a:ext cx="848360" cy="462915"/>
            </a:xfrm>
            <a:custGeom>
              <a:avLst/>
              <a:gdLst/>
              <a:ahLst/>
              <a:cxnLst/>
              <a:rect l="l" t="t" r="r" b="b"/>
              <a:pathLst>
                <a:path w="848360" h="462914">
                  <a:moveTo>
                    <a:pt x="30353" y="281216"/>
                  </a:moveTo>
                  <a:lnTo>
                    <a:pt x="848347" y="281216"/>
                  </a:lnTo>
                  <a:lnTo>
                    <a:pt x="848347" y="0"/>
                  </a:lnTo>
                  <a:lnTo>
                    <a:pt x="30353" y="0"/>
                  </a:lnTo>
                  <a:lnTo>
                    <a:pt x="30353" y="281216"/>
                  </a:lnTo>
                  <a:close/>
                </a:path>
                <a:path w="848360" h="462914">
                  <a:moveTo>
                    <a:pt x="0" y="462445"/>
                  </a:moveTo>
                  <a:lnTo>
                    <a:pt x="575259" y="462445"/>
                  </a:lnTo>
                  <a:lnTo>
                    <a:pt x="575259" y="368109"/>
                  </a:lnTo>
                  <a:lnTo>
                    <a:pt x="0" y="368109"/>
                  </a:lnTo>
                  <a:lnTo>
                    <a:pt x="0" y="46244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3657" y="164972"/>
            <a:ext cx="6810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游ゴシック Medium"/>
                <a:cs typeface="游ゴシック Medium"/>
              </a:rPr>
              <a:t>3-</a:t>
            </a:r>
            <a:r>
              <a:rPr b="0" dirty="0">
                <a:latin typeface="游ゴシック Medium"/>
                <a:cs typeface="游ゴシック Medium"/>
              </a:rPr>
              <a:t>1.Smart</a:t>
            </a:r>
            <a:r>
              <a:rPr b="0" spc="-70" dirty="0">
                <a:latin typeface="游ゴシック Medium"/>
                <a:cs typeface="游ゴシック Medium"/>
              </a:rPr>
              <a:t> </a:t>
            </a:r>
            <a:r>
              <a:rPr b="0" spc="-45" dirty="0">
                <a:latin typeface="游ゴシック Medium"/>
                <a:cs typeface="游ゴシック Medium"/>
              </a:rPr>
              <a:t>Construction</a:t>
            </a:r>
            <a:r>
              <a:rPr spc="-50" dirty="0"/>
              <a:t>ホーム画面 アプリケーション一覧について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323" y="995934"/>
            <a:ext cx="961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eiryo UI"/>
                <a:cs typeface="Meiryo UI"/>
              </a:rPr>
              <a:t>・Smart</a:t>
            </a:r>
            <a:r>
              <a:rPr sz="1800" spc="375" dirty="0">
                <a:latin typeface="Meiryo UI"/>
                <a:cs typeface="Meiryo UI"/>
              </a:rPr>
              <a:t> </a:t>
            </a:r>
            <a:r>
              <a:rPr sz="1800" spc="-20" dirty="0">
                <a:latin typeface="Meiryo UI"/>
                <a:cs typeface="Meiryo UI"/>
              </a:rPr>
              <a:t>Construction</a:t>
            </a:r>
            <a:r>
              <a:rPr sz="1800" spc="-30" dirty="0">
                <a:latin typeface="Meiryo UI"/>
                <a:cs typeface="Meiryo UI"/>
              </a:rPr>
              <a:t>ホーム画面では、ソリューションへの遷移のほかサポートページへの遷移が可能です。</a:t>
            </a:r>
            <a:endParaRPr sz="1800">
              <a:latin typeface="Meiryo UI"/>
              <a:cs typeface="Meiryo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84719" y="1792477"/>
            <a:ext cx="4191635" cy="235788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04391" y="1911857"/>
            <a:ext cx="4481830" cy="300355"/>
          </a:xfrm>
          <a:prstGeom prst="rect">
            <a:avLst/>
          </a:prstGeom>
          <a:solidFill>
            <a:srgbClr val="FFFFFF">
              <a:alpha val="5097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910"/>
              </a:lnSpc>
              <a:tabLst>
                <a:tab pos="434340" algn="l"/>
              </a:tabLst>
            </a:pP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①</a:t>
            </a:r>
            <a:r>
              <a:rPr sz="1600" b="1" dirty="0">
                <a:solidFill>
                  <a:srgbClr val="FFFFFF"/>
                </a:solidFill>
                <a:latin typeface="Meiryo UI"/>
                <a:cs typeface="Meiryo UI"/>
              </a:rPr>
              <a:t>	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連携先</a:t>
            </a:r>
            <a:r>
              <a:rPr sz="1600" b="1" spc="-45" dirty="0">
                <a:solidFill>
                  <a:srgbClr val="FFFFFF"/>
                </a:solidFill>
                <a:latin typeface="Meiryo UI"/>
                <a:cs typeface="Meiryo UI"/>
              </a:rPr>
              <a:t>のアプ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リケー</a:t>
            </a:r>
            <a:r>
              <a:rPr sz="1600" b="1" spc="-45" dirty="0">
                <a:solidFill>
                  <a:srgbClr val="FFFFFF"/>
                </a:solidFill>
                <a:latin typeface="Meiryo UI"/>
                <a:cs typeface="Meiryo UI"/>
              </a:rPr>
              <a:t>ションが別タブで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起動</a:t>
            </a:r>
            <a:r>
              <a:rPr sz="1600" b="1" spc="-40" dirty="0">
                <a:solidFill>
                  <a:srgbClr val="FFFFFF"/>
                </a:solidFill>
                <a:latin typeface="Meiryo UI"/>
                <a:cs typeface="Meiryo UI"/>
              </a:rPr>
              <a:t>します</a:t>
            </a:r>
            <a:endParaRPr sz="1600">
              <a:latin typeface="Meiryo UI"/>
              <a:cs typeface="Meiryo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31923" y="2381757"/>
            <a:ext cx="9103360" cy="4238625"/>
            <a:chOff x="2431923" y="2381757"/>
            <a:chExt cx="9103360" cy="423862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4719" y="4225188"/>
              <a:ext cx="4240910" cy="23855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79894" y="4220425"/>
              <a:ext cx="4250690" cy="2395220"/>
            </a:xfrm>
            <a:custGeom>
              <a:avLst/>
              <a:gdLst/>
              <a:ahLst/>
              <a:cxnLst/>
              <a:rect l="l" t="t" r="r" b="b"/>
              <a:pathLst>
                <a:path w="4250690" h="2395220">
                  <a:moveTo>
                    <a:pt x="0" y="2395093"/>
                  </a:moveTo>
                  <a:lnTo>
                    <a:pt x="4250436" y="2395093"/>
                  </a:lnTo>
                  <a:lnTo>
                    <a:pt x="4250436" y="0"/>
                  </a:lnTo>
                  <a:lnTo>
                    <a:pt x="0" y="0"/>
                  </a:lnTo>
                  <a:lnTo>
                    <a:pt x="0" y="23950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6632" y="5308726"/>
              <a:ext cx="127126" cy="1092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3363" y="2814827"/>
              <a:ext cx="120395" cy="1134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66720" y="2381757"/>
              <a:ext cx="4170679" cy="2991485"/>
            </a:xfrm>
            <a:custGeom>
              <a:avLst/>
              <a:gdLst/>
              <a:ahLst/>
              <a:cxnLst/>
              <a:rect l="l" t="t" r="r" b="b"/>
              <a:pathLst>
                <a:path w="4170679" h="2991485">
                  <a:moveTo>
                    <a:pt x="4145915" y="470916"/>
                  </a:moveTo>
                  <a:lnTo>
                    <a:pt x="285483" y="0"/>
                  </a:lnTo>
                  <a:lnTo>
                    <a:pt x="280797" y="37846"/>
                  </a:lnTo>
                  <a:lnTo>
                    <a:pt x="4141216" y="508762"/>
                  </a:lnTo>
                  <a:lnTo>
                    <a:pt x="4145915" y="470916"/>
                  </a:lnTo>
                  <a:close/>
                </a:path>
                <a:path w="4170679" h="2991485">
                  <a:moveTo>
                    <a:pt x="4170426" y="2959227"/>
                  </a:moveTo>
                  <a:lnTo>
                    <a:pt x="20193" y="351282"/>
                  </a:lnTo>
                  <a:lnTo>
                    <a:pt x="0" y="383540"/>
                  </a:lnTo>
                  <a:lnTo>
                    <a:pt x="4150106" y="2991485"/>
                  </a:lnTo>
                  <a:lnTo>
                    <a:pt x="4170426" y="29592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1923" y="2889757"/>
              <a:ext cx="3534410" cy="505459"/>
            </a:xfrm>
            <a:custGeom>
              <a:avLst/>
              <a:gdLst/>
              <a:ahLst/>
              <a:cxnLst/>
              <a:rect l="l" t="t" r="r" b="b"/>
              <a:pathLst>
                <a:path w="3534410" h="505460">
                  <a:moveTo>
                    <a:pt x="3534410" y="0"/>
                  </a:moveTo>
                  <a:lnTo>
                    <a:pt x="0" y="0"/>
                  </a:lnTo>
                  <a:lnTo>
                    <a:pt x="0" y="505460"/>
                  </a:lnTo>
                  <a:lnTo>
                    <a:pt x="3534410" y="505460"/>
                  </a:lnTo>
                  <a:lnTo>
                    <a:pt x="353441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11044" y="2850261"/>
            <a:ext cx="3159760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17830" marR="5080" indent="-405765">
              <a:lnSpc>
                <a:spcPts val="1800"/>
              </a:lnSpc>
              <a:spcBef>
                <a:spcPts val="254"/>
              </a:spcBef>
              <a:tabLst>
                <a:tab pos="350520" algn="l"/>
              </a:tabLst>
            </a:pP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②</a:t>
            </a:r>
            <a:r>
              <a:rPr sz="1600" b="1" dirty="0">
                <a:solidFill>
                  <a:srgbClr val="FFFFFF"/>
                </a:solidFill>
                <a:latin typeface="Meiryo UI"/>
                <a:cs typeface="Meiryo UI"/>
              </a:rPr>
              <a:t>	</a:t>
            </a:r>
            <a:r>
              <a:rPr sz="1600" b="1" spc="-45" dirty="0">
                <a:solidFill>
                  <a:srgbClr val="FFFFFF"/>
                </a:solidFill>
                <a:latin typeface="Meiryo UI"/>
                <a:cs typeface="Meiryo UI"/>
              </a:rPr>
              <a:t>サポ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ート</a:t>
            </a:r>
            <a:r>
              <a:rPr sz="1600" b="1" spc="-45" dirty="0">
                <a:solidFill>
                  <a:srgbClr val="FFFFFF"/>
                </a:solidFill>
                <a:latin typeface="Meiryo UI"/>
                <a:cs typeface="Meiryo UI"/>
              </a:rPr>
              <a:t>サ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イト</a:t>
            </a:r>
            <a:r>
              <a:rPr sz="1600" b="1" spc="-45" dirty="0">
                <a:solidFill>
                  <a:srgbClr val="FFFFFF"/>
                </a:solidFill>
                <a:latin typeface="Meiryo UI"/>
                <a:cs typeface="Meiryo UI"/>
              </a:rPr>
              <a:t>のマニ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ュアルページが別</a:t>
            </a:r>
            <a:r>
              <a:rPr sz="1600" b="1" spc="-40" dirty="0">
                <a:solidFill>
                  <a:srgbClr val="FFFFFF"/>
                </a:solidFill>
                <a:latin typeface="Meiryo UI"/>
                <a:cs typeface="Meiryo UI"/>
              </a:rPr>
              <a:t>タブ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で開きます</a:t>
            </a:r>
            <a:endParaRPr sz="16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5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3657" y="164972"/>
            <a:ext cx="6135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游ゴシック Medium"/>
                <a:cs typeface="游ゴシック Medium"/>
              </a:rPr>
              <a:t>3-</a:t>
            </a:r>
            <a:r>
              <a:rPr b="0" spc="-20" dirty="0">
                <a:latin typeface="游ゴシック Medium"/>
                <a:cs typeface="游ゴシック Medium"/>
              </a:rPr>
              <a:t>2.</a:t>
            </a:r>
            <a:r>
              <a:rPr spc="-20" dirty="0"/>
              <a:t> </a:t>
            </a:r>
            <a:r>
              <a:rPr lang="ja-JP" altLang="en-US" spc="-20" dirty="0"/>
              <a:t>管理設定</a:t>
            </a:r>
            <a:r>
              <a:rPr spc="-25" dirty="0" err="1"/>
              <a:t>画面の機能について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18008" y="897712"/>
            <a:ext cx="1003109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lang="ja-JP" altLang="en-US" spc="-20" dirty="0">
                <a:latin typeface="Meiryo UI"/>
                <a:cs typeface="Meiryo UI"/>
              </a:rPr>
              <a:t>管理設定</a:t>
            </a:r>
            <a:r>
              <a:rPr sz="1800" spc="-30" dirty="0" err="1">
                <a:latin typeface="Meiryo UI"/>
                <a:cs typeface="Meiryo UI"/>
              </a:rPr>
              <a:t>画面では、現場作成の他、ユーザー設定、組織管理、ライセンス管理の設定を</a:t>
            </a:r>
            <a:endParaRPr sz="1800" dirty="0">
              <a:latin typeface="Meiryo UI"/>
              <a:cs typeface="Meiryo UI"/>
            </a:endParaRPr>
          </a:p>
          <a:p>
            <a:pPr marL="12700">
              <a:lnSpc>
                <a:spcPts val="1885"/>
              </a:lnSpc>
            </a:pPr>
            <a:r>
              <a:rPr sz="1800" spc="-25" dirty="0">
                <a:latin typeface="Meiryo UI"/>
                <a:cs typeface="Meiryo UI"/>
              </a:rPr>
              <a:t>行う事が可能です。</a:t>
            </a:r>
            <a:endParaRPr sz="1800" dirty="0">
              <a:latin typeface="Meiryo UI"/>
              <a:cs typeface="Meiryo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2511" y="1396530"/>
            <a:ext cx="10869930" cy="5292725"/>
            <a:chOff x="332511" y="1396530"/>
            <a:chExt cx="10869930" cy="52927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511" y="1697100"/>
              <a:ext cx="7399274" cy="34636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83576" y="1697126"/>
              <a:ext cx="344805" cy="198755"/>
            </a:xfrm>
            <a:custGeom>
              <a:avLst/>
              <a:gdLst/>
              <a:ahLst/>
              <a:cxnLst/>
              <a:rect l="l" t="t" r="r" b="b"/>
              <a:pathLst>
                <a:path w="344805" h="198755">
                  <a:moveTo>
                    <a:pt x="344385" y="0"/>
                  </a:moveTo>
                  <a:lnTo>
                    <a:pt x="0" y="0"/>
                  </a:lnTo>
                  <a:lnTo>
                    <a:pt x="0" y="198602"/>
                  </a:lnTo>
                  <a:lnTo>
                    <a:pt x="344385" y="198602"/>
                  </a:lnTo>
                  <a:lnTo>
                    <a:pt x="344385" y="0"/>
                  </a:lnTo>
                  <a:close/>
                </a:path>
              </a:pathLst>
            </a:custGeom>
            <a:solidFill>
              <a:srgbClr val="120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7599" y="1996439"/>
              <a:ext cx="1248410" cy="1316990"/>
            </a:xfrm>
            <a:custGeom>
              <a:avLst/>
              <a:gdLst/>
              <a:ahLst/>
              <a:cxnLst/>
              <a:rect l="l" t="t" r="r" b="b"/>
              <a:pathLst>
                <a:path w="1248409" h="1316989">
                  <a:moveTo>
                    <a:pt x="0" y="1316736"/>
                  </a:moveTo>
                  <a:lnTo>
                    <a:pt x="1248282" y="1316736"/>
                  </a:lnTo>
                  <a:lnTo>
                    <a:pt x="1248282" y="0"/>
                  </a:lnTo>
                  <a:lnTo>
                    <a:pt x="0" y="0"/>
                  </a:lnTo>
                  <a:lnTo>
                    <a:pt x="0" y="131673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7419" y="4812436"/>
              <a:ext cx="4607687" cy="1863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81069" y="4806086"/>
              <a:ext cx="4620895" cy="1877060"/>
            </a:xfrm>
            <a:custGeom>
              <a:avLst/>
              <a:gdLst/>
              <a:ahLst/>
              <a:cxnLst/>
              <a:rect l="l" t="t" r="r" b="b"/>
              <a:pathLst>
                <a:path w="4620895" h="1877059">
                  <a:moveTo>
                    <a:pt x="0" y="1876678"/>
                  </a:moveTo>
                  <a:lnTo>
                    <a:pt x="4620387" y="1876678"/>
                  </a:lnTo>
                  <a:lnTo>
                    <a:pt x="4620387" y="0"/>
                  </a:lnTo>
                  <a:lnTo>
                    <a:pt x="0" y="0"/>
                  </a:lnTo>
                  <a:lnTo>
                    <a:pt x="0" y="1876678"/>
                  </a:lnTo>
                  <a:close/>
                </a:path>
              </a:pathLst>
            </a:custGeom>
            <a:ln w="12700">
              <a:solidFill>
                <a:srgbClr val="000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6492" y="2058530"/>
              <a:ext cx="431800" cy="146685"/>
            </a:xfrm>
            <a:custGeom>
              <a:avLst/>
              <a:gdLst/>
              <a:ahLst/>
              <a:cxnLst/>
              <a:rect l="l" t="t" r="r" b="b"/>
              <a:pathLst>
                <a:path w="431800" h="146685">
                  <a:moveTo>
                    <a:pt x="0" y="146316"/>
                  </a:moveTo>
                  <a:lnTo>
                    <a:pt x="431469" y="146316"/>
                  </a:lnTo>
                  <a:lnTo>
                    <a:pt x="431469" y="0"/>
                  </a:lnTo>
                  <a:lnTo>
                    <a:pt x="0" y="0"/>
                  </a:lnTo>
                  <a:lnTo>
                    <a:pt x="0" y="1463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1197" y="1409230"/>
              <a:ext cx="1858136" cy="482333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324847" y="1402880"/>
              <a:ext cx="1871345" cy="4836160"/>
            </a:xfrm>
            <a:custGeom>
              <a:avLst/>
              <a:gdLst/>
              <a:ahLst/>
              <a:cxnLst/>
              <a:rect l="l" t="t" r="r" b="b"/>
              <a:pathLst>
                <a:path w="1871345" h="4836160">
                  <a:moveTo>
                    <a:pt x="0" y="4836033"/>
                  </a:moveTo>
                  <a:lnTo>
                    <a:pt x="1870836" y="4836033"/>
                  </a:lnTo>
                  <a:lnTo>
                    <a:pt x="1870836" y="0"/>
                  </a:lnTo>
                  <a:lnTo>
                    <a:pt x="0" y="0"/>
                  </a:lnTo>
                  <a:lnTo>
                    <a:pt x="0" y="4836033"/>
                  </a:lnTo>
                  <a:close/>
                </a:path>
              </a:pathLst>
            </a:custGeom>
            <a:ln w="12700">
              <a:solidFill>
                <a:srgbClr val="000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88777" y="1409255"/>
              <a:ext cx="400685" cy="288290"/>
            </a:xfrm>
            <a:custGeom>
              <a:avLst/>
              <a:gdLst/>
              <a:ahLst/>
              <a:cxnLst/>
              <a:rect l="l" t="t" r="r" b="b"/>
              <a:pathLst>
                <a:path w="400684" h="288289">
                  <a:moveTo>
                    <a:pt x="400608" y="0"/>
                  </a:moveTo>
                  <a:lnTo>
                    <a:pt x="0" y="0"/>
                  </a:lnTo>
                  <a:lnTo>
                    <a:pt x="0" y="287972"/>
                  </a:lnTo>
                  <a:lnTo>
                    <a:pt x="400608" y="287972"/>
                  </a:lnTo>
                  <a:lnTo>
                    <a:pt x="400608" y="0"/>
                  </a:lnTo>
                  <a:close/>
                </a:path>
              </a:pathLst>
            </a:custGeom>
            <a:solidFill>
              <a:srgbClr val="120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6761" y="2243581"/>
              <a:ext cx="7702550" cy="2514600"/>
            </a:xfrm>
            <a:custGeom>
              <a:avLst/>
              <a:gdLst/>
              <a:ahLst/>
              <a:cxnLst/>
              <a:rect l="l" t="t" r="r" b="b"/>
              <a:pathLst>
                <a:path w="7702550" h="2514600">
                  <a:moveTo>
                    <a:pt x="1970659" y="2514473"/>
                  </a:moveTo>
                  <a:lnTo>
                    <a:pt x="1951609" y="2420493"/>
                  </a:lnTo>
                  <a:lnTo>
                    <a:pt x="1929003" y="2438146"/>
                  </a:lnTo>
                  <a:lnTo>
                    <a:pt x="22479" y="0"/>
                  </a:lnTo>
                  <a:lnTo>
                    <a:pt x="0" y="17526"/>
                  </a:lnTo>
                  <a:lnTo>
                    <a:pt x="1906524" y="2455672"/>
                  </a:lnTo>
                  <a:lnTo>
                    <a:pt x="1884045" y="2473325"/>
                  </a:lnTo>
                  <a:lnTo>
                    <a:pt x="1970659" y="2514473"/>
                  </a:lnTo>
                  <a:close/>
                </a:path>
                <a:path w="7702550" h="2514600">
                  <a:moveTo>
                    <a:pt x="7702423" y="295783"/>
                  </a:moveTo>
                  <a:lnTo>
                    <a:pt x="7616698" y="252857"/>
                  </a:lnTo>
                  <a:lnTo>
                    <a:pt x="7616698" y="281432"/>
                  </a:lnTo>
                  <a:lnTo>
                    <a:pt x="6034913" y="281432"/>
                  </a:lnTo>
                  <a:lnTo>
                    <a:pt x="6034913" y="310007"/>
                  </a:lnTo>
                  <a:lnTo>
                    <a:pt x="7616698" y="310007"/>
                  </a:lnTo>
                  <a:lnTo>
                    <a:pt x="7616698" y="338582"/>
                  </a:lnTo>
                  <a:lnTo>
                    <a:pt x="7702423" y="2957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13955" y="2765425"/>
              <a:ext cx="1923414" cy="505459"/>
            </a:xfrm>
            <a:custGeom>
              <a:avLst/>
              <a:gdLst/>
              <a:ahLst/>
              <a:cxnLst/>
              <a:rect l="l" t="t" r="r" b="b"/>
              <a:pathLst>
                <a:path w="1923415" h="505460">
                  <a:moveTo>
                    <a:pt x="1923160" y="0"/>
                  </a:moveTo>
                  <a:lnTo>
                    <a:pt x="0" y="0"/>
                  </a:lnTo>
                  <a:lnTo>
                    <a:pt x="0" y="504951"/>
                  </a:lnTo>
                  <a:lnTo>
                    <a:pt x="1923160" y="504951"/>
                  </a:lnTo>
                  <a:lnTo>
                    <a:pt x="1923160" y="0"/>
                  </a:lnTo>
                  <a:close/>
                </a:path>
              </a:pathLst>
            </a:custGeom>
            <a:solidFill>
              <a:srgbClr val="FFFF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93838" y="2732023"/>
            <a:ext cx="1699260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35"/>
              </a:spcBef>
            </a:pPr>
            <a:r>
              <a:rPr sz="1600" b="1" spc="-20" dirty="0">
                <a:solidFill>
                  <a:srgbClr val="0000DA"/>
                </a:solidFill>
                <a:latin typeface="Meiryo UI"/>
                <a:cs typeface="Meiryo UI"/>
              </a:rPr>
              <a:t>ユーザ</a:t>
            </a:r>
            <a:r>
              <a:rPr sz="1600" b="1" spc="-25" dirty="0">
                <a:solidFill>
                  <a:srgbClr val="0000DA"/>
                </a:solidFill>
                <a:latin typeface="Meiryo UI"/>
                <a:cs typeface="Meiryo UI"/>
              </a:rPr>
              <a:t>個別の</a:t>
            </a:r>
            <a:r>
              <a:rPr sz="1600" b="1" spc="-50" dirty="0">
                <a:solidFill>
                  <a:srgbClr val="0000DA"/>
                </a:solidFill>
                <a:latin typeface="Meiryo UI"/>
                <a:cs typeface="Meiryo UI"/>
              </a:rPr>
              <a:t>設定や企業設定を行</a:t>
            </a:r>
            <a:r>
              <a:rPr sz="1600" b="1" spc="-45" dirty="0">
                <a:solidFill>
                  <a:srgbClr val="0000DA"/>
                </a:solidFill>
                <a:latin typeface="Meiryo UI"/>
                <a:cs typeface="Meiryo UI"/>
              </a:rPr>
              <a:t>いま</a:t>
            </a:r>
            <a:r>
              <a:rPr sz="1600" b="1" spc="-60" dirty="0">
                <a:solidFill>
                  <a:srgbClr val="0000DA"/>
                </a:solidFill>
                <a:latin typeface="Meiryo UI"/>
                <a:cs typeface="Meiryo UI"/>
              </a:rPr>
              <a:t>す</a:t>
            </a:r>
            <a:endParaRPr sz="1600">
              <a:latin typeface="Meiryo UI"/>
              <a:cs typeface="Meiryo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1357" y="4196715"/>
            <a:ext cx="3139440" cy="508634"/>
          </a:xfrm>
          <a:custGeom>
            <a:avLst/>
            <a:gdLst/>
            <a:ahLst/>
            <a:cxnLst/>
            <a:rect l="l" t="t" r="r" b="b"/>
            <a:pathLst>
              <a:path w="3139440" h="508635">
                <a:moveTo>
                  <a:pt x="3139440" y="0"/>
                </a:moveTo>
                <a:lnTo>
                  <a:pt x="0" y="0"/>
                </a:lnTo>
                <a:lnTo>
                  <a:pt x="0" y="508635"/>
                </a:lnTo>
                <a:lnTo>
                  <a:pt x="3139440" y="508635"/>
                </a:lnTo>
                <a:lnTo>
                  <a:pt x="313944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70478" y="4157598"/>
            <a:ext cx="2823845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95"/>
              </a:spcBef>
            </a:pPr>
            <a:r>
              <a:rPr sz="1600" b="1" spc="-50" dirty="0">
                <a:solidFill>
                  <a:srgbClr val="0000DA"/>
                </a:solidFill>
                <a:latin typeface="Meiryo UI"/>
                <a:cs typeface="Meiryo UI"/>
              </a:rPr>
              <a:t>新規現場</a:t>
            </a:r>
            <a:r>
              <a:rPr sz="1600" b="1" spc="-45" dirty="0">
                <a:solidFill>
                  <a:srgbClr val="0000DA"/>
                </a:solidFill>
                <a:latin typeface="Meiryo UI"/>
                <a:cs typeface="Meiryo UI"/>
              </a:rPr>
              <a:t>の</a:t>
            </a:r>
            <a:r>
              <a:rPr sz="1600" b="1" spc="-50" dirty="0">
                <a:solidFill>
                  <a:srgbClr val="0000DA"/>
                </a:solidFill>
                <a:latin typeface="Meiryo UI"/>
                <a:cs typeface="Meiryo UI"/>
              </a:rPr>
              <a:t>作成や</a:t>
            </a:r>
            <a:endParaRPr sz="1600">
              <a:latin typeface="Meiryo UI"/>
              <a:cs typeface="Meiryo UI"/>
            </a:endParaRPr>
          </a:p>
          <a:p>
            <a:pPr marL="12700">
              <a:lnSpc>
                <a:spcPts val="1795"/>
              </a:lnSpc>
            </a:pPr>
            <a:r>
              <a:rPr sz="1600" b="1" spc="-50" dirty="0">
                <a:solidFill>
                  <a:srgbClr val="0000DA"/>
                </a:solidFill>
                <a:latin typeface="游ゴシック"/>
                <a:cs typeface="游ゴシック"/>
              </a:rPr>
              <a:t>現場の詳細情報を確認できます</a:t>
            </a:r>
            <a:endParaRPr sz="160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6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84" y="2457107"/>
            <a:ext cx="12190095" cy="4401185"/>
            <a:chOff x="1184" y="2457107"/>
            <a:chExt cx="12190095" cy="44011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" y="6639720"/>
              <a:ext cx="12189586" cy="2182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7568" y="3758311"/>
              <a:ext cx="127507" cy="1059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55153" y="3344926"/>
              <a:ext cx="810260" cy="480059"/>
            </a:xfrm>
            <a:custGeom>
              <a:avLst/>
              <a:gdLst/>
              <a:ahLst/>
              <a:cxnLst/>
              <a:rect l="l" t="t" r="r" b="b"/>
              <a:pathLst>
                <a:path w="810259" h="480060">
                  <a:moveTo>
                    <a:pt x="18669" y="0"/>
                  </a:moveTo>
                  <a:lnTo>
                    <a:pt x="0" y="33147"/>
                  </a:lnTo>
                  <a:lnTo>
                    <a:pt x="791082" y="479679"/>
                  </a:lnTo>
                  <a:lnTo>
                    <a:pt x="809751" y="446531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924" y="2556675"/>
              <a:ext cx="7087108" cy="40487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99147" y="2471394"/>
              <a:ext cx="228600" cy="275590"/>
            </a:xfrm>
            <a:custGeom>
              <a:avLst/>
              <a:gdLst/>
              <a:ahLst/>
              <a:cxnLst/>
              <a:rect l="l" t="t" r="r" b="b"/>
              <a:pathLst>
                <a:path w="228600" h="275589">
                  <a:moveTo>
                    <a:pt x="0" y="275234"/>
                  </a:moveTo>
                  <a:lnTo>
                    <a:pt x="228003" y="275234"/>
                  </a:lnTo>
                  <a:lnTo>
                    <a:pt x="228003" y="0"/>
                  </a:lnTo>
                  <a:lnTo>
                    <a:pt x="0" y="0"/>
                  </a:lnTo>
                  <a:lnTo>
                    <a:pt x="0" y="275234"/>
                  </a:lnTo>
                  <a:close/>
                </a:path>
              </a:pathLst>
            </a:custGeom>
            <a:ln w="285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3657" y="163449"/>
            <a:ext cx="304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游ゴシック Medium"/>
                <a:cs typeface="游ゴシック Medium"/>
              </a:rPr>
              <a:t>4</a:t>
            </a:r>
            <a:r>
              <a:rPr spc="-35" dirty="0"/>
              <a:t>．ホーム画面の切替手順①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8552433" y="3074974"/>
            <a:ext cx="2829560" cy="3496310"/>
            <a:chOff x="8552433" y="3074974"/>
            <a:chExt cx="2829560" cy="34963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2433" y="3074974"/>
              <a:ext cx="2829305" cy="34961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10599" y="3165271"/>
              <a:ext cx="1598930" cy="415290"/>
            </a:xfrm>
            <a:custGeom>
              <a:avLst/>
              <a:gdLst/>
              <a:ahLst/>
              <a:cxnLst/>
              <a:rect l="l" t="t" r="r" b="b"/>
              <a:pathLst>
                <a:path w="1598929" h="415289">
                  <a:moveTo>
                    <a:pt x="0" y="414858"/>
                  </a:moveTo>
                  <a:lnTo>
                    <a:pt x="1598676" y="414858"/>
                  </a:lnTo>
                  <a:lnTo>
                    <a:pt x="1598676" y="0"/>
                  </a:lnTo>
                  <a:lnTo>
                    <a:pt x="0" y="0"/>
                  </a:lnTo>
                  <a:lnTo>
                    <a:pt x="0" y="414858"/>
                  </a:lnTo>
                  <a:close/>
                </a:path>
              </a:pathLst>
            </a:custGeom>
            <a:ln w="285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56218" y="3196209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2．</a:t>
            </a:r>
            <a:endParaRPr sz="1800">
              <a:latin typeface="游ゴシック"/>
              <a:cs typeface="游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390" y="793153"/>
            <a:ext cx="9116695" cy="202946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dirty="0">
                <a:solidFill>
                  <a:srgbClr val="0000DA"/>
                </a:solidFill>
                <a:latin typeface="Meiryo UI"/>
                <a:cs typeface="Meiryo UI"/>
              </a:rPr>
              <a:t>①Smart</a:t>
            </a:r>
            <a:r>
              <a:rPr sz="1800" b="1" spc="204" dirty="0">
                <a:solidFill>
                  <a:srgbClr val="0000DA"/>
                </a:solidFill>
                <a:latin typeface="Meiryo UI"/>
                <a:cs typeface="Meiryo UI"/>
              </a:rPr>
              <a:t> </a:t>
            </a:r>
            <a:r>
              <a:rPr sz="1800" b="1" spc="-25" dirty="0" err="1">
                <a:solidFill>
                  <a:srgbClr val="0000DA"/>
                </a:solidFill>
                <a:latin typeface="Meiryo UI"/>
                <a:cs typeface="Meiryo UI"/>
              </a:rPr>
              <a:t>Construction</a:t>
            </a:r>
            <a:r>
              <a:rPr sz="1800" b="1" spc="-20" dirty="0" err="1">
                <a:solidFill>
                  <a:srgbClr val="0000DA"/>
                </a:solidFill>
                <a:latin typeface="Meiryo UI"/>
                <a:cs typeface="Meiryo UI"/>
              </a:rPr>
              <a:t>ホーム</a:t>
            </a:r>
            <a:r>
              <a:rPr sz="1800" b="1" spc="-20" dirty="0">
                <a:solidFill>
                  <a:srgbClr val="0000DA"/>
                </a:solidFill>
                <a:latin typeface="Meiryo UI"/>
                <a:cs typeface="Meiryo UI"/>
              </a:rPr>
              <a:t>→</a:t>
            </a:r>
            <a:r>
              <a:rPr lang="ja-JP" altLang="en-US" b="1" spc="-20" dirty="0">
                <a:solidFill>
                  <a:srgbClr val="0000DA"/>
                </a:solidFill>
                <a:latin typeface="Meiryo UI"/>
                <a:cs typeface="Meiryo UI"/>
              </a:rPr>
              <a:t>管理設定画面</a:t>
            </a:r>
            <a:endParaRPr sz="1800" dirty="0">
              <a:latin typeface="Meiryo UI"/>
              <a:cs typeface="Meiryo UI"/>
            </a:endParaRPr>
          </a:p>
          <a:p>
            <a:pPr marL="248920">
              <a:lnSpc>
                <a:spcPct val="100000"/>
              </a:lnSpc>
              <a:spcBef>
                <a:spcPts val="800"/>
              </a:spcBef>
            </a:pPr>
            <a:r>
              <a:rPr sz="1600" spc="-55" dirty="0">
                <a:latin typeface="Meiryo UI"/>
                <a:cs typeface="Meiryo UI"/>
              </a:rPr>
              <a:t>ログ</a:t>
            </a:r>
            <a:r>
              <a:rPr sz="1600" spc="-50" dirty="0">
                <a:latin typeface="Meiryo UI"/>
                <a:cs typeface="Meiryo UI"/>
              </a:rPr>
              <a:t>イン時に表</a:t>
            </a:r>
            <a:r>
              <a:rPr sz="1600" spc="-30" dirty="0">
                <a:latin typeface="Meiryo UI"/>
                <a:cs typeface="Meiryo UI"/>
              </a:rPr>
              <a:t>示</a:t>
            </a:r>
            <a:r>
              <a:rPr sz="1600" spc="-25" dirty="0">
                <a:latin typeface="Meiryo UI"/>
                <a:cs typeface="Meiryo UI"/>
              </a:rPr>
              <a:t>され</a:t>
            </a:r>
            <a:r>
              <a:rPr sz="1600" spc="-30" dirty="0">
                <a:latin typeface="Meiryo UI"/>
                <a:cs typeface="Meiryo UI"/>
              </a:rPr>
              <a:t>るホー</a:t>
            </a:r>
            <a:r>
              <a:rPr sz="1600" spc="-45" dirty="0">
                <a:latin typeface="Meiryo UI"/>
                <a:cs typeface="Meiryo UI"/>
              </a:rPr>
              <a:t>ム</a:t>
            </a:r>
            <a:r>
              <a:rPr sz="1600" spc="-50" dirty="0">
                <a:latin typeface="Meiryo UI"/>
                <a:cs typeface="Meiryo UI"/>
              </a:rPr>
              <a:t>画面の切り替え</a:t>
            </a:r>
            <a:r>
              <a:rPr sz="1600" spc="-55" dirty="0">
                <a:latin typeface="Meiryo UI"/>
                <a:cs typeface="Meiryo UI"/>
              </a:rPr>
              <a:t>方法</a:t>
            </a:r>
            <a:r>
              <a:rPr sz="1600" dirty="0">
                <a:latin typeface="Meiryo UI"/>
                <a:cs typeface="Meiryo UI"/>
              </a:rPr>
              <a:t>（Smart</a:t>
            </a:r>
            <a:r>
              <a:rPr sz="1600" spc="85" dirty="0">
                <a:latin typeface="Meiryo UI"/>
                <a:cs typeface="Meiryo UI"/>
              </a:rPr>
              <a:t>  </a:t>
            </a:r>
            <a:r>
              <a:rPr sz="1600" spc="-40" dirty="0" err="1">
                <a:latin typeface="Meiryo UI"/>
                <a:cs typeface="Meiryo UI"/>
              </a:rPr>
              <a:t>Construction</a:t>
            </a:r>
            <a:r>
              <a:rPr sz="1600" spc="-30" dirty="0" err="1">
                <a:latin typeface="Meiryo UI"/>
                <a:cs typeface="Meiryo UI"/>
              </a:rPr>
              <a:t>ホーム</a:t>
            </a:r>
            <a:r>
              <a:rPr sz="1600" spc="-35" dirty="0">
                <a:latin typeface="Meiryo UI"/>
                <a:cs typeface="Meiryo UI"/>
              </a:rPr>
              <a:t>→</a:t>
            </a:r>
            <a:r>
              <a:rPr lang="ja-JP" altLang="en-US" sz="1600" spc="-35" dirty="0">
                <a:latin typeface="Meiryo UI"/>
                <a:cs typeface="Meiryo UI"/>
              </a:rPr>
              <a:t>管理設定画面</a:t>
            </a:r>
            <a:r>
              <a:rPr sz="1600" spc="-30" dirty="0">
                <a:latin typeface="Meiryo UI"/>
                <a:cs typeface="Meiryo UI"/>
              </a:rPr>
              <a:t>）</a:t>
            </a:r>
            <a:r>
              <a:rPr sz="1600" spc="-50" dirty="0" err="1">
                <a:latin typeface="Meiryo UI"/>
                <a:cs typeface="Meiryo UI"/>
              </a:rPr>
              <a:t>を</a:t>
            </a:r>
            <a:r>
              <a:rPr sz="1600" spc="-40" dirty="0" err="1">
                <a:latin typeface="Meiryo UI"/>
                <a:cs typeface="Meiryo UI"/>
              </a:rPr>
              <a:t>説明</a:t>
            </a:r>
            <a:r>
              <a:rPr sz="1600" spc="-35" dirty="0" err="1">
                <a:latin typeface="Meiryo UI"/>
                <a:cs typeface="Meiryo UI"/>
              </a:rPr>
              <a:t>します</a:t>
            </a:r>
            <a:r>
              <a:rPr sz="1600" spc="-35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 marL="439420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39420" algn="l"/>
                <a:tab pos="440055" algn="l"/>
              </a:tabLst>
            </a:pPr>
            <a:r>
              <a:rPr sz="1600" dirty="0">
                <a:latin typeface="Meiryo UI"/>
                <a:cs typeface="Meiryo UI"/>
              </a:rPr>
              <a:t>Smart</a:t>
            </a:r>
            <a:r>
              <a:rPr sz="1600" spc="475" dirty="0">
                <a:latin typeface="Meiryo UI"/>
                <a:cs typeface="Meiryo UI"/>
              </a:rPr>
              <a:t> </a:t>
            </a:r>
            <a:r>
              <a:rPr sz="1600" spc="-40" dirty="0">
                <a:latin typeface="Meiryo UI"/>
                <a:cs typeface="Meiryo UI"/>
              </a:rPr>
              <a:t>Construction</a:t>
            </a:r>
            <a:r>
              <a:rPr sz="1600" spc="-50" dirty="0">
                <a:latin typeface="Meiryo UI"/>
                <a:cs typeface="Meiryo UI"/>
              </a:rPr>
              <a:t>ホームの右上部の「設定アイコン」をクリックします。</a:t>
            </a:r>
            <a:endParaRPr sz="1600" dirty="0">
              <a:latin typeface="Meiryo UI"/>
              <a:cs typeface="Meiryo UI"/>
            </a:endParaRPr>
          </a:p>
          <a:p>
            <a:pPr marL="439420" indent="-343535">
              <a:lnSpc>
                <a:spcPts val="1755"/>
              </a:lnSpc>
              <a:spcBef>
                <a:spcPts val="1295"/>
              </a:spcBef>
              <a:buAutoNum type="arabicPeriod"/>
              <a:tabLst>
                <a:tab pos="439420" algn="l"/>
                <a:tab pos="440055" algn="l"/>
              </a:tabLst>
            </a:pPr>
            <a:r>
              <a:rPr sz="1600" spc="-50" dirty="0">
                <a:latin typeface="Meiryo UI"/>
                <a:cs typeface="Meiryo UI"/>
              </a:rPr>
              <a:t>プルダウンメニューから、「一般設定</a:t>
            </a:r>
            <a:r>
              <a:rPr sz="1600" spc="-45" dirty="0">
                <a:latin typeface="Meiryo UI"/>
                <a:cs typeface="Meiryo UI"/>
              </a:rPr>
              <a:t>」をクリックします。</a:t>
            </a:r>
            <a:endParaRPr sz="1600" dirty="0">
              <a:latin typeface="Meiryo UI"/>
              <a:cs typeface="Meiryo UI"/>
            </a:endParaRPr>
          </a:p>
          <a:p>
            <a:pPr marR="2326005" algn="r">
              <a:lnSpc>
                <a:spcPts val="1995"/>
              </a:lnSpc>
            </a:pPr>
            <a:r>
              <a:rPr sz="18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１．</a:t>
            </a:r>
            <a:endParaRPr sz="180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4" y="1532605"/>
            <a:ext cx="12190095" cy="5325745"/>
            <a:chOff x="1184" y="1532605"/>
            <a:chExt cx="12190095" cy="5325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0952" y="1532605"/>
              <a:ext cx="7306691" cy="52317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" y="6639720"/>
              <a:ext cx="12189586" cy="218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7999" y="2927769"/>
              <a:ext cx="3581400" cy="427355"/>
            </a:xfrm>
            <a:custGeom>
              <a:avLst/>
              <a:gdLst/>
              <a:ahLst/>
              <a:cxnLst/>
              <a:rect l="l" t="t" r="r" b="b"/>
              <a:pathLst>
                <a:path w="3581400" h="427354">
                  <a:moveTo>
                    <a:pt x="0" y="426935"/>
                  </a:moveTo>
                  <a:lnTo>
                    <a:pt x="3581146" y="426935"/>
                  </a:lnTo>
                  <a:lnTo>
                    <a:pt x="3581146" y="0"/>
                  </a:lnTo>
                  <a:lnTo>
                    <a:pt x="0" y="0"/>
                  </a:lnTo>
                  <a:lnTo>
                    <a:pt x="0" y="42693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7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3657" y="163449"/>
            <a:ext cx="304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游ゴシック Medium"/>
                <a:cs typeface="游ゴシック Medium"/>
              </a:rPr>
              <a:t>4</a:t>
            </a:r>
            <a:r>
              <a:rPr spc="-35" dirty="0"/>
              <a:t>．ホーム画面の切替手順①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800" y="988567"/>
            <a:ext cx="1108631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5" dirty="0">
                <a:latin typeface="Meiryo UI"/>
                <a:cs typeface="Meiryo UI"/>
              </a:rPr>
              <a:t>3．</a:t>
            </a:r>
            <a:r>
              <a:rPr sz="1800" spc="-30" dirty="0">
                <a:latin typeface="Meiryo UI"/>
                <a:cs typeface="Meiryo UI"/>
              </a:rPr>
              <a:t>「ログイン後に管理設定画面を表示」のチェックを入れることで、次回ログイン時より管理設定画面がデフォルト表示されます。</a:t>
            </a:r>
            <a:endParaRPr sz="1800" dirty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0825" y="2974085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3．</a:t>
            </a:r>
            <a:endParaRPr sz="180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B93EB760-EC8F-3024-A173-A5F10831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003" y="2572379"/>
            <a:ext cx="2731013" cy="39578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814561" y="2570391"/>
            <a:ext cx="2751455" cy="3959860"/>
          </a:xfrm>
          <a:custGeom>
            <a:avLst/>
            <a:gdLst/>
            <a:ahLst/>
            <a:cxnLst/>
            <a:rect l="l" t="t" r="r" b="b"/>
            <a:pathLst>
              <a:path w="2751454" h="3959859">
                <a:moveTo>
                  <a:pt x="0" y="3959352"/>
                </a:moveTo>
                <a:lnTo>
                  <a:pt x="2751328" y="3959352"/>
                </a:lnTo>
                <a:lnTo>
                  <a:pt x="2751328" y="0"/>
                </a:lnTo>
                <a:lnTo>
                  <a:pt x="0" y="0"/>
                </a:lnTo>
                <a:lnTo>
                  <a:pt x="0" y="3959352"/>
                </a:lnTo>
                <a:close/>
              </a:path>
            </a:pathLst>
          </a:custGeom>
          <a:ln w="9525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3396" y="2704302"/>
            <a:ext cx="2041550" cy="479425"/>
          </a:xfrm>
          <a:custGeom>
            <a:avLst/>
            <a:gdLst/>
            <a:ahLst/>
            <a:cxnLst/>
            <a:rect l="l" t="t" r="r" b="b"/>
            <a:pathLst>
              <a:path w="1965959" h="479425">
                <a:moveTo>
                  <a:pt x="1965832" y="0"/>
                </a:moveTo>
                <a:lnTo>
                  <a:pt x="0" y="0"/>
                </a:lnTo>
                <a:lnTo>
                  <a:pt x="0" y="478916"/>
                </a:lnTo>
                <a:lnTo>
                  <a:pt x="1965832" y="478916"/>
                </a:lnTo>
                <a:lnTo>
                  <a:pt x="1965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55506" y="3566096"/>
            <a:ext cx="2869565" cy="727710"/>
          </a:xfrm>
          <a:custGeom>
            <a:avLst/>
            <a:gdLst/>
            <a:ahLst/>
            <a:cxnLst/>
            <a:rect l="l" t="t" r="r" b="b"/>
            <a:pathLst>
              <a:path w="2869565" h="727710">
                <a:moveTo>
                  <a:pt x="0" y="727265"/>
                </a:moveTo>
                <a:lnTo>
                  <a:pt x="2869437" y="727265"/>
                </a:lnTo>
                <a:lnTo>
                  <a:pt x="2869437" y="0"/>
                </a:lnTo>
                <a:lnTo>
                  <a:pt x="0" y="0"/>
                </a:lnTo>
                <a:lnTo>
                  <a:pt x="0" y="727265"/>
                </a:lnTo>
                <a:close/>
              </a:path>
            </a:pathLst>
          </a:custGeom>
          <a:ln w="2857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1893" y="308559"/>
            <a:ext cx="1206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eiryo UI"/>
                <a:cs typeface="Meiryo UI"/>
              </a:rPr>
              <a:t>8</a:t>
            </a:r>
            <a:endParaRPr sz="1200">
              <a:latin typeface="Meiryo UI"/>
              <a:cs typeface="Meiryo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103" y="156286"/>
            <a:ext cx="1806194" cy="4229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" y="708780"/>
            <a:ext cx="12189586" cy="293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" y="6639720"/>
            <a:ext cx="12189586" cy="2182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3657" y="163449"/>
            <a:ext cx="304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游ゴシック Medium"/>
                <a:cs typeface="游ゴシック Medium"/>
              </a:rPr>
              <a:t>4</a:t>
            </a:r>
            <a:r>
              <a:rPr spc="-35" dirty="0"/>
              <a:t>．ホーム画面の切替手順②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390" y="793153"/>
            <a:ext cx="9118600" cy="222112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spc="-10" dirty="0">
                <a:solidFill>
                  <a:srgbClr val="0000DA"/>
                </a:solidFill>
                <a:latin typeface="Meiryo UI"/>
                <a:cs typeface="Meiryo UI"/>
              </a:rPr>
              <a:t>②</a:t>
            </a:r>
            <a:r>
              <a:rPr lang="ja-JP" altLang="en-US" b="1" spc="-10" dirty="0">
                <a:solidFill>
                  <a:srgbClr val="0000DA"/>
                </a:solidFill>
                <a:latin typeface="Meiryo UI"/>
                <a:cs typeface="Meiryo UI"/>
              </a:rPr>
              <a:t>管理設定画面</a:t>
            </a:r>
            <a:r>
              <a:rPr sz="1800" b="1" spc="-10" dirty="0">
                <a:solidFill>
                  <a:srgbClr val="0000DA"/>
                </a:solidFill>
                <a:latin typeface="Meiryo UI"/>
                <a:cs typeface="Meiryo UI"/>
              </a:rPr>
              <a:t>→</a:t>
            </a:r>
            <a:r>
              <a:rPr sz="1800" b="1" dirty="0">
                <a:solidFill>
                  <a:srgbClr val="0000DA"/>
                </a:solidFill>
                <a:latin typeface="Meiryo UI"/>
                <a:cs typeface="Meiryo UI"/>
              </a:rPr>
              <a:t>Smart</a:t>
            </a:r>
            <a:r>
              <a:rPr sz="1800" b="1" spc="195" dirty="0">
                <a:solidFill>
                  <a:srgbClr val="0000DA"/>
                </a:solidFill>
                <a:latin typeface="Meiryo UI"/>
                <a:cs typeface="Meiryo UI"/>
              </a:rPr>
              <a:t> </a:t>
            </a:r>
            <a:r>
              <a:rPr sz="1800" b="1" spc="-25" dirty="0">
                <a:solidFill>
                  <a:srgbClr val="0000DA"/>
                </a:solidFill>
                <a:latin typeface="Meiryo UI"/>
                <a:cs typeface="Meiryo UI"/>
              </a:rPr>
              <a:t>Construction</a:t>
            </a:r>
            <a:r>
              <a:rPr sz="1800" b="1" spc="-40" dirty="0">
                <a:solidFill>
                  <a:srgbClr val="0000DA"/>
                </a:solidFill>
                <a:latin typeface="Meiryo UI"/>
                <a:cs typeface="Meiryo UI"/>
              </a:rPr>
              <a:t>ホーム</a:t>
            </a:r>
            <a:endParaRPr sz="1800" dirty="0">
              <a:latin typeface="Meiryo UI"/>
              <a:cs typeface="Meiryo UI"/>
            </a:endParaRPr>
          </a:p>
          <a:p>
            <a:pPr marL="248920">
              <a:lnSpc>
                <a:spcPct val="100000"/>
              </a:lnSpc>
              <a:spcBef>
                <a:spcPts val="800"/>
              </a:spcBef>
            </a:pPr>
            <a:r>
              <a:rPr sz="1600" spc="-55" dirty="0" err="1">
                <a:latin typeface="Meiryo UI"/>
                <a:cs typeface="Meiryo UI"/>
              </a:rPr>
              <a:t>ログ</a:t>
            </a:r>
            <a:r>
              <a:rPr sz="1600" spc="-50" dirty="0" err="1">
                <a:latin typeface="Meiryo UI"/>
                <a:cs typeface="Meiryo UI"/>
              </a:rPr>
              <a:t>イン時に表</a:t>
            </a:r>
            <a:r>
              <a:rPr sz="1600" spc="-30" dirty="0" err="1">
                <a:latin typeface="Meiryo UI"/>
                <a:cs typeface="Meiryo UI"/>
              </a:rPr>
              <a:t>示</a:t>
            </a:r>
            <a:r>
              <a:rPr sz="1600" spc="-25" dirty="0" err="1">
                <a:latin typeface="Meiryo UI"/>
                <a:cs typeface="Meiryo UI"/>
              </a:rPr>
              <a:t>され</a:t>
            </a:r>
            <a:r>
              <a:rPr sz="1600" spc="-30" dirty="0" err="1">
                <a:latin typeface="Meiryo UI"/>
                <a:cs typeface="Meiryo UI"/>
              </a:rPr>
              <a:t>るホー</a:t>
            </a:r>
            <a:r>
              <a:rPr sz="1600" spc="-45" dirty="0" err="1">
                <a:latin typeface="Meiryo UI"/>
                <a:cs typeface="Meiryo UI"/>
              </a:rPr>
              <a:t>ム</a:t>
            </a:r>
            <a:r>
              <a:rPr sz="1600" spc="-50" dirty="0" err="1">
                <a:latin typeface="Meiryo UI"/>
                <a:cs typeface="Meiryo UI"/>
              </a:rPr>
              <a:t>画面の切り替え</a:t>
            </a:r>
            <a:r>
              <a:rPr sz="1600" spc="-55" dirty="0" err="1">
                <a:latin typeface="Meiryo UI"/>
                <a:cs typeface="Meiryo UI"/>
              </a:rPr>
              <a:t>方法</a:t>
            </a:r>
            <a:r>
              <a:rPr sz="1600" spc="-40" dirty="0">
                <a:latin typeface="Meiryo UI"/>
                <a:cs typeface="Meiryo UI"/>
              </a:rPr>
              <a:t>（</a:t>
            </a:r>
            <a:r>
              <a:rPr lang="ja-JP" altLang="en-US" sz="1600" spc="-40" dirty="0">
                <a:latin typeface="Meiryo UI"/>
                <a:cs typeface="Meiryo UI"/>
              </a:rPr>
              <a:t>管理設定画面</a:t>
            </a:r>
            <a:r>
              <a:rPr sz="1600" spc="-15" dirty="0">
                <a:latin typeface="Meiryo UI"/>
                <a:cs typeface="Meiryo UI"/>
              </a:rPr>
              <a:t>→</a:t>
            </a:r>
            <a:r>
              <a:rPr sz="1600" dirty="0">
                <a:latin typeface="Meiryo UI"/>
                <a:cs typeface="Meiryo UI"/>
              </a:rPr>
              <a:t>Smart</a:t>
            </a:r>
            <a:r>
              <a:rPr sz="1600" spc="75" dirty="0">
                <a:latin typeface="Meiryo UI"/>
                <a:cs typeface="Meiryo UI"/>
              </a:rPr>
              <a:t>  </a:t>
            </a:r>
            <a:r>
              <a:rPr sz="1600" spc="-40" dirty="0">
                <a:latin typeface="Meiryo UI"/>
                <a:cs typeface="Meiryo UI"/>
              </a:rPr>
              <a:t>Construction</a:t>
            </a:r>
            <a:r>
              <a:rPr sz="1600" spc="-20" dirty="0">
                <a:latin typeface="Meiryo UI"/>
                <a:cs typeface="Meiryo UI"/>
              </a:rPr>
              <a:t>ホーム</a:t>
            </a:r>
            <a:r>
              <a:rPr sz="1600" spc="-30" dirty="0">
                <a:latin typeface="Meiryo UI"/>
                <a:cs typeface="Meiryo UI"/>
              </a:rPr>
              <a:t>）</a:t>
            </a:r>
            <a:r>
              <a:rPr sz="1600" spc="-50" dirty="0">
                <a:latin typeface="Meiryo UI"/>
                <a:cs typeface="Meiryo UI"/>
              </a:rPr>
              <a:t>を</a:t>
            </a:r>
            <a:r>
              <a:rPr sz="1600" spc="-40" dirty="0">
                <a:latin typeface="Meiryo UI"/>
                <a:cs typeface="Meiryo UI"/>
              </a:rPr>
              <a:t>説明</a:t>
            </a:r>
            <a:r>
              <a:rPr sz="1600" spc="-35" dirty="0">
                <a:latin typeface="Meiryo UI"/>
                <a:cs typeface="Meiryo UI"/>
              </a:rPr>
              <a:t>します。</a:t>
            </a:r>
            <a:endParaRPr sz="1600" dirty="0">
              <a:latin typeface="Meiryo UI"/>
              <a:cs typeface="Meiryo UI"/>
            </a:endParaRPr>
          </a:p>
          <a:p>
            <a:pPr marL="439420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39420" algn="l"/>
                <a:tab pos="440055" algn="l"/>
              </a:tabLst>
            </a:pPr>
            <a:r>
              <a:rPr lang="ja-JP" altLang="en-US" sz="1600" spc="-40" dirty="0">
                <a:latin typeface="Meiryo UI"/>
                <a:cs typeface="Meiryo UI"/>
              </a:rPr>
              <a:t>管理設定画面</a:t>
            </a:r>
            <a:r>
              <a:rPr sz="1600" spc="-40" dirty="0" err="1">
                <a:latin typeface="Meiryo UI"/>
                <a:cs typeface="Meiryo UI"/>
              </a:rPr>
              <a:t>の</a:t>
            </a:r>
            <a:r>
              <a:rPr sz="1600" spc="-50" dirty="0" err="1">
                <a:latin typeface="Meiryo UI"/>
                <a:cs typeface="Meiryo UI"/>
              </a:rPr>
              <a:t>右上部</a:t>
            </a:r>
            <a:r>
              <a:rPr sz="1600" spc="-20" dirty="0" err="1">
                <a:latin typeface="Meiryo UI"/>
                <a:cs typeface="Meiryo UI"/>
              </a:rPr>
              <a:t>の「</a:t>
            </a:r>
            <a:r>
              <a:rPr sz="1600" spc="-35" dirty="0" err="1">
                <a:latin typeface="Meiryo UI"/>
                <a:cs typeface="Meiryo UI"/>
              </a:rPr>
              <a:t>プロ</a:t>
            </a:r>
            <a:r>
              <a:rPr sz="1600" spc="-50" dirty="0" err="1">
                <a:latin typeface="Meiryo UI"/>
                <a:cs typeface="Meiryo UI"/>
              </a:rPr>
              <a:t>フィールアイコン」をクリックします</a:t>
            </a:r>
            <a:r>
              <a:rPr sz="1600" spc="-50" dirty="0">
                <a:latin typeface="Meiryo UI"/>
                <a:cs typeface="Meiryo UI"/>
              </a:rPr>
              <a:t>。</a:t>
            </a:r>
            <a:endParaRPr sz="1600" dirty="0">
              <a:latin typeface="Meiryo UI"/>
              <a:cs typeface="Meiryo UI"/>
            </a:endParaRPr>
          </a:p>
          <a:p>
            <a:pPr marL="439420" marR="2279650" indent="-342900">
              <a:lnSpc>
                <a:spcPts val="1700"/>
              </a:lnSpc>
              <a:spcBef>
                <a:spcPts val="1515"/>
              </a:spcBef>
              <a:buAutoNum type="arabicPeriod"/>
              <a:tabLst>
                <a:tab pos="439420" algn="l"/>
                <a:tab pos="440055" algn="l"/>
              </a:tabLst>
            </a:pPr>
            <a:r>
              <a:rPr sz="1600" spc="-35" dirty="0">
                <a:latin typeface="Meiryo UI"/>
                <a:cs typeface="Meiryo UI"/>
              </a:rPr>
              <a:t>プルダウンメニュー</a:t>
            </a:r>
            <a:r>
              <a:rPr sz="1600" spc="-20" dirty="0">
                <a:latin typeface="Meiryo UI"/>
                <a:cs typeface="Meiryo UI"/>
              </a:rPr>
              <a:t>から</a:t>
            </a:r>
            <a:r>
              <a:rPr sz="1600" spc="-50" dirty="0">
                <a:latin typeface="Meiryo UI"/>
                <a:cs typeface="Meiryo UI"/>
              </a:rPr>
              <a:t>、「</a:t>
            </a:r>
            <a:r>
              <a:rPr sz="1600" spc="-50" dirty="0" err="1">
                <a:latin typeface="Meiryo UI"/>
                <a:cs typeface="Meiryo UI"/>
              </a:rPr>
              <a:t>ログイン</a:t>
            </a:r>
            <a:r>
              <a:rPr lang="ja-JP" altLang="en-US" sz="1600" spc="-50" dirty="0">
                <a:latin typeface="Meiryo UI"/>
                <a:cs typeface="Meiryo UI"/>
              </a:rPr>
              <a:t>後に管理設定画面を表示する</a:t>
            </a:r>
            <a:r>
              <a:rPr sz="1600" spc="-30" dirty="0">
                <a:latin typeface="Meiryo UI"/>
                <a:cs typeface="Meiryo UI"/>
              </a:rPr>
              <a:t>」</a:t>
            </a:r>
            <a:r>
              <a:rPr sz="1600" spc="-30" dirty="0" err="1">
                <a:solidFill>
                  <a:schemeClr val="tx1"/>
                </a:solidFill>
                <a:latin typeface="Meiryo UI"/>
                <a:cs typeface="Meiryo UI"/>
              </a:rPr>
              <a:t>の</a:t>
            </a:r>
            <a:r>
              <a:rPr sz="1600" spc="-30" dirty="0" err="1">
                <a:solidFill>
                  <a:srgbClr val="FF0000"/>
                </a:solidFill>
                <a:latin typeface="Meiryo UI"/>
                <a:cs typeface="Meiryo UI"/>
              </a:rPr>
              <a:t>チェックを</a:t>
            </a:r>
            <a:r>
              <a:rPr lang="ja-JP" altLang="en-US" sz="1600" spc="-30" dirty="0">
                <a:solidFill>
                  <a:srgbClr val="FF0000"/>
                </a:solidFill>
                <a:latin typeface="Meiryo UI"/>
                <a:cs typeface="Meiryo UI"/>
              </a:rPr>
              <a:t>外す</a:t>
            </a:r>
            <a:r>
              <a:rPr sz="1600" spc="-45" dirty="0" err="1">
                <a:solidFill>
                  <a:srgbClr val="FF0000"/>
                </a:solidFill>
                <a:latin typeface="Meiryo UI"/>
                <a:cs typeface="Meiryo UI"/>
              </a:rPr>
              <a:t>ことで</a:t>
            </a:r>
            <a:r>
              <a:rPr sz="1600" spc="-45" dirty="0" err="1">
                <a:latin typeface="Meiryo UI"/>
                <a:cs typeface="Meiryo UI"/>
              </a:rPr>
              <a:t>、次</a:t>
            </a:r>
            <a:r>
              <a:rPr sz="1600" spc="-50" dirty="0" err="1">
                <a:latin typeface="Meiryo UI"/>
                <a:cs typeface="Meiryo UI"/>
              </a:rPr>
              <a:t>回ログ</a:t>
            </a:r>
            <a:r>
              <a:rPr sz="1600" spc="-35" dirty="0" err="1">
                <a:latin typeface="Meiryo UI"/>
                <a:cs typeface="Meiryo UI"/>
              </a:rPr>
              <a:t>イン時より</a:t>
            </a:r>
            <a:r>
              <a:rPr lang="ja-JP" altLang="en-US" sz="1600" spc="-35" dirty="0">
                <a:latin typeface="Meiryo UI"/>
                <a:cs typeface="Meiryo UI"/>
              </a:rPr>
              <a:t>、</a:t>
            </a:r>
            <a:r>
              <a:rPr sz="1600" dirty="0">
                <a:latin typeface="Meiryo UI"/>
                <a:cs typeface="Meiryo UI"/>
              </a:rPr>
              <a:t>Smart</a:t>
            </a:r>
            <a:r>
              <a:rPr sz="1600" spc="300" dirty="0">
                <a:latin typeface="Meiryo UI"/>
                <a:cs typeface="Meiryo UI"/>
              </a:rPr>
              <a:t> </a:t>
            </a:r>
            <a:r>
              <a:rPr sz="1600" spc="-30" dirty="0">
                <a:latin typeface="Meiryo UI"/>
                <a:cs typeface="Meiryo UI"/>
              </a:rPr>
              <a:t>Construction</a:t>
            </a:r>
            <a:r>
              <a:rPr sz="1600" spc="-25" dirty="0">
                <a:latin typeface="Meiryo UI"/>
                <a:cs typeface="Meiryo UI"/>
              </a:rPr>
              <a:t>ホーム</a:t>
            </a:r>
            <a:r>
              <a:rPr sz="1600" spc="-50" dirty="0">
                <a:latin typeface="Meiryo UI"/>
                <a:cs typeface="Meiryo UI"/>
              </a:rPr>
              <a:t>画面</a:t>
            </a:r>
            <a:r>
              <a:rPr sz="1600" spc="-40" dirty="0">
                <a:latin typeface="Meiryo UI"/>
                <a:cs typeface="Meiryo UI"/>
              </a:rPr>
              <a:t>がデフォルト表示</a:t>
            </a:r>
            <a:r>
              <a:rPr sz="1600" spc="-45" dirty="0">
                <a:latin typeface="Meiryo UI"/>
                <a:cs typeface="Meiryo UI"/>
              </a:rPr>
              <a:t>されます。</a:t>
            </a:r>
            <a:endParaRPr sz="1600" dirty="0">
              <a:latin typeface="Meiryo UI"/>
              <a:cs typeface="Meiryo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34402" y="3353180"/>
            <a:ext cx="927735" cy="356235"/>
            <a:chOff x="7534402" y="3353180"/>
            <a:chExt cx="927735" cy="3562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5137" y="3601084"/>
              <a:ext cx="126746" cy="1079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34402" y="3353180"/>
              <a:ext cx="826135" cy="320040"/>
            </a:xfrm>
            <a:custGeom>
              <a:avLst/>
              <a:gdLst/>
              <a:ahLst/>
              <a:cxnLst/>
              <a:rect l="l" t="t" r="r" b="b"/>
              <a:pathLst>
                <a:path w="826134" h="320039">
                  <a:moveTo>
                    <a:pt x="12573" y="0"/>
                  </a:moveTo>
                  <a:lnTo>
                    <a:pt x="0" y="35941"/>
                  </a:lnTo>
                  <a:lnTo>
                    <a:pt x="813307" y="319913"/>
                  </a:lnTo>
                  <a:lnTo>
                    <a:pt x="825880" y="283972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58356" y="3128708"/>
            <a:ext cx="7216775" cy="1844039"/>
            <a:chOff x="258356" y="3128708"/>
            <a:chExt cx="7216775" cy="1844039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356" y="3131184"/>
              <a:ext cx="7216775" cy="1841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96582" y="3142995"/>
              <a:ext cx="238125" cy="210185"/>
            </a:xfrm>
            <a:custGeom>
              <a:avLst/>
              <a:gdLst/>
              <a:ahLst/>
              <a:cxnLst/>
              <a:rect l="l" t="t" r="r" b="b"/>
              <a:pathLst>
                <a:path w="238125" h="210185">
                  <a:moveTo>
                    <a:pt x="0" y="209803"/>
                  </a:moveTo>
                  <a:lnTo>
                    <a:pt x="237502" y="209803"/>
                  </a:lnTo>
                  <a:lnTo>
                    <a:pt x="237502" y="0"/>
                  </a:lnTo>
                  <a:lnTo>
                    <a:pt x="0" y="0"/>
                  </a:lnTo>
                  <a:lnTo>
                    <a:pt x="0" y="209803"/>
                  </a:lnTo>
                  <a:close/>
                </a:path>
              </a:pathLst>
            </a:custGeom>
            <a:ln w="285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65060" y="3091053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1．</a:t>
            </a:r>
            <a:endParaRPr sz="1800">
              <a:latin typeface="游ゴシック"/>
              <a:cs typeface="游ゴシック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45428" y="3832758"/>
            <a:ext cx="633730" cy="206375"/>
          </a:xfrm>
          <a:custGeom>
            <a:avLst/>
            <a:gdLst/>
            <a:ahLst/>
            <a:cxnLst/>
            <a:rect l="l" t="t" r="r" b="b"/>
            <a:pathLst>
              <a:path w="633729" h="206375">
                <a:moveTo>
                  <a:pt x="633653" y="0"/>
                </a:moveTo>
                <a:lnTo>
                  <a:pt x="0" y="0"/>
                </a:lnTo>
                <a:lnTo>
                  <a:pt x="0" y="205841"/>
                </a:lnTo>
                <a:lnTo>
                  <a:pt x="633653" y="205841"/>
                </a:lnTo>
                <a:lnTo>
                  <a:pt x="633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02471" y="3160903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游ゴシック"/>
                <a:cs typeface="游ゴシック"/>
              </a:rPr>
              <a:t>2．</a:t>
            </a:r>
            <a:endParaRPr sz="180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309</Words>
  <Application>Microsoft Office PowerPoint</Application>
  <PresentationFormat>ワイド画面</PresentationFormat>
  <Paragraphs>71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ＭＳ ゴシック</vt:lpstr>
      <vt:lpstr>游ゴシック</vt:lpstr>
      <vt:lpstr>游ゴシック Medium</vt:lpstr>
      <vt:lpstr>Calibri</vt:lpstr>
      <vt:lpstr>Office Theme</vt:lpstr>
      <vt:lpstr>Smart Construction ホーム画面切替ガイド</vt:lpstr>
      <vt:lpstr>1．Smart Constructionホームについて</vt:lpstr>
      <vt:lpstr>2．Smart Constructionホームの起動について</vt:lpstr>
      <vt:lpstr>3．ログイン時のホーム画面</vt:lpstr>
      <vt:lpstr>3-1.Smart Constructionホーム画面 アプリケーション一覧について</vt:lpstr>
      <vt:lpstr>3-2. 管理設定画面の機能について</vt:lpstr>
      <vt:lpstr>4．ホーム画面の切替手順①</vt:lpstr>
      <vt:lpstr>4．ホーム画面の切替手順①</vt:lpstr>
      <vt:lpstr>4．ホーム画面の切替手順②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Aoki, Yui / 青木　優衣</cp:lastModifiedBy>
  <cp:revision>4</cp:revision>
  <dcterms:created xsi:type="dcterms:W3CDTF">2025-03-13T05:15:36Z</dcterms:created>
  <dcterms:modified xsi:type="dcterms:W3CDTF">2025-03-13T08:52:51Z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2025-03-13T00:00:00Z</vt:filetime>
  </property>
</Properties>
</file>