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05" r:id="rId9"/>
    <p:sldId id="309" r:id="rId10"/>
    <p:sldId id="306" r:id="rId11"/>
    <p:sldId id="310" r:id="rId12"/>
    <p:sldId id="30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7E7E7"/>
    <a:srgbClr val="FFFFFF"/>
    <a:srgbClr val="FF00FF"/>
    <a:srgbClr val="FFFF00"/>
    <a:srgbClr val="107C41"/>
    <a:srgbClr val="4472C4"/>
    <a:srgbClr val="0000DA"/>
    <a:srgbClr val="6600CC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2" autoAdjust="0"/>
    <p:restoredTop sz="95842" autoAdjust="0"/>
  </p:normalViewPr>
  <p:slideViewPr>
    <p:cSldViewPr snapToGrid="0">
      <p:cViewPr>
        <p:scale>
          <a:sx n="177" d="100"/>
          <a:sy n="177" d="100"/>
        </p:scale>
        <p:origin x="1496" y="1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Smart Construction </a:t>
            </a:r>
            <a:r>
              <a:rPr lang="ja-JP" altLang="en-US">
                <a:latin typeface="小塚ゴシック Pr6N B"/>
                <a:ea typeface="小塚ゴシック Pr6N B"/>
                <a:cs typeface="Lucida Sans Unicode"/>
              </a:rPr>
              <a:t>モバイル</a:t>
            </a:r>
            <a:br>
              <a:rPr lang="en-US" altLang="ja-JP" dirty="0">
                <a:latin typeface="小塚ゴシック Pr6N B"/>
                <a:ea typeface="小塚ゴシック Pr6N B"/>
                <a:cs typeface="Lucida Sans Unicode"/>
              </a:rPr>
            </a:br>
            <a:r>
              <a:rPr lang="en-US" altLang="ja-JP" dirty="0">
                <a:latin typeface="小塚ゴシック Pr6N B"/>
                <a:ea typeface="小塚ゴシック Pr6N B"/>
                <a:cs typeface="Lucida Sans Unicode"/>
              </a:rPr>
              <a:t>2025.2.12</a:t>
            </a:r>
            <a:r>
              <a:rPr lang="ja-JP" altLang="en-US">
                <a:latin typeface="小塚ゴシック Pr6N B"/>
                <a:ea typeface="小塚ゴシック Pr6N B"/>
                <a:cs typeface="Lucida Sans Unicode"/>
              </a:rPr>
              <a:t>リリース版</a:t>
            </a:r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について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19420CB-CF56-435A-A5AD-9C1751E31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400EDE-EE2F-4FB8-9778-A5A6D5083400}"/>
              </a:ext>
            </a:extLst>
          </p:cNvPr>
          <p:cNvSpPr txBox="1"/>
          <p:nvPr/>
        </p:nvSpPr>
        <p:spPr>
          <a:xfrm>
            <a:off x="276468" y="814580"/>
            <a:ext cx="1191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ea typeface="游ゴシック"/>
              </a:rPr>
              <a:t>Smart Construction </a:t>
            </a:r>
            <a:r>
              <a:rPr kumimoji="1" lang="ja-JP" altLang="en-US">
                <a:ea typeface="游ゴシック"/>
              </a:rPr>
              <a:t>モバイルの製品リリースに</a:t>
            </a:r>
            <a:r>
              <a:rPr kumimoji="1" lang="ja-JP" altLang="en-US" dirty="0">
                <a:ea typeface="游ゴシック"/>
              </a:rPr>
              <a:t>ついて、以下の日程・内容にてリリースを</a:t>
            </a:r>
            <a:r>
              <a:rPr kumimoji="1" lang="ja-JP" altLang="en-US">
                <a:ea typeface="游ゴシック"/>
              </a:rPr>
              <a:t>いたします。</a:t>
            </a:r>
            <a:endParaRPr kumimoji="1" lang="en-US" altLang="ja-JP" dirty="0">
              <a:ea typeface="游ゴシック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1B4B9D-12EA-4BC5-4859-8E23CDDB1A22}"/>
              </a:ext>
            </a:extLst>
          </p:cNvPr>
          <p:cNvSpPr txBox="1"/>
          <p:nvPr/>
        </p:nvSpPr>
        <p:spPr>
          <a:xfrm>
            <a:off x="481809" y="1817423"/>
            <a:ext cx="52533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日程：日本時間　</a:t>
            </a:r>
            <a:r>
              <a:rPr lang="en-US" altLang="ja-JP" u="sng" dirty="0">
                <a:latin typeface="+mn-ea"/>
              </a:rPr>
              <a:t>2</a:t>
            </a:r>
            <a:r>
              <a:rPr lang="ja-JP" altLang="en-US" u="sng">
                <a:latin typeface="+mn-ea"/>
              </a:rPr>
              <a:t>月</a:t>
            </a:r>
            <a:r>
              <a:rPr lang="en-US" altLang="ja-JP" u="sng" dirty="0">
                <a:latin typeface="+mn-ea"/>
              </a:rPr>
              <a:t>12</a:t>
            </a:r>
            <a:r>
              <a:rPr lang="ja-JP" altLang="en-US" u="sng">
                <a:latin typeface="+mn-ea"/>
              </a:rPr>
              <a:t>日</a:t>
            </a:r>
            <a:r>
              <a:rPr lang="en-US" altLang="ja-JP" u="sng" dirty="0">
                <a:latin typeface="+mn-ea"/>
              </a:rPr>
              <a:t>(</a:t>
            </a:r>
            <a:r>
              <a:rPr lang="ja-JP" altLang="en-US" u="sng">
                <a:latin typeface="+mn-ea"/>
              </a:rPr>
              <a:t>水</a:t>
            </a:r>
            <a:r>
              <a:rPr lang="en-US" altLang="ja-JP" u="sng" dirty="0">
                <a:latin typeface="+mn-ea"/>
              </a:rPr>
              <a:t>)</a:t>
            </a:r>
            <a:r>
              <a:rPr lang="ja-JP" altLang="en-US" u="sng">
                <a:latin typeface="+mn-ea"/>
              </a:rPr>
              <a:t>　</a:t>
            </a:r>
            <a:r>
              <a:rPr lang="en-US" altLang="ja-JP" u="sng" dirty="0">
                <a:latin typeface="+mn-ea"/>
              </a:rPr>
              <a:t>18:00</a:t>
            </a:r>
            <a:r>
              <a:rPr lang="ja-JP" altLang="en-US" u="sng" dirty="0">
                <a:latin typeface="+mn-ea"/>
              </a:rPr>
              <a:t>～</a:t>
            </a:r>
            <a:r>
              <a:rPr lang="en-US" altLang="ja-JP" u="sng" dirty="0">
                <a:latin typeface="+mn-ea"/>
              </a:rPr>
              <a:t>21:00</a:t>
            </a:r>
            <a:r>
              <a:rPr kumimoji="1" lang="en-US" altLang="ja-JP" u="sng" dirty="0">
                <a:latin typeface="+mn-ea"/>
              </a:rPr>
              <a:t> </a:t>
            </a:r>
            <a:r>
              <a:rPr kumimoji="1" lang="ja-JP" altLang="en-US" u="sng" dirty="0">
                <a:latin typeface="+mn-ea"/>
              </a:rPr>
              <a:t>　</a:t>
            </a:r>
            <a:endParaRPr kumimoji="1" lang="en-US" altLang="ja-JP" u="sng" dirty="0">
              <a:latin typeface="+mn-ea"/>
            </a:endParaRPr>
          </a:p>
        </p:txBody>
      </p:sp>
      <p:graphicFrame>
        <p:nvGraphicFramePr>
          <p:cNvPr id="7" name="表 5">
            <a:extLst>
              <a:ext uri="{FF2B5EF4-FFF2-40B4-BE49-F238E27FC236}">
                <a16:creationId xmlns:a16="http://schemas.microsoft.com/office/drawing/2014/main" id="{3774537A-4E85-129E-D5F4-4CBB93CF4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11508"/>
              </p:ext>
            </p:extLst>
          </p:nvPr>
        </p:nvGraphicFramePr>
        <p:xfrm>
          <a:off x="365057" y="2385537"/>
          <a:ext cx="10907903" cy="3650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7882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3651361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633866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6595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NO.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機能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  <a:endParaRPr kumimoji="1" lang="ja-JP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9970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最初に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ダウンロード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使い始め方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72710"/>
                  </a:ext>
                </a:extLst>
              </a:tr>
              <a:tr h="9970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SC Whiteboard </a:t>
                      </a: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閲覧機能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 Whiteboard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の配車表が閲覧できるようになる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58697"/>
                  </a:ext>
                </a:extLst>
              </a:tr>
              <a:tr h="9970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34" charset="-128"/>
                          <a:ea typeface="游ゴシック" panose="020B0400000000000000" pitchFamily="34" charset="-128"/>
                          <a:cs typeface="+mn-cs"/>
                        </a:rPr>
                        <a:t>位置情報端末登録機能</a:t>
                      </a:r>
                      <a:endParaRPr kumimoji="1" lang="ja-JP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游ゴシック" panose="020B0400000000000000" pitchFamily="34" charset="-128"/>
                        <a:ea typeface="游ゴシック" panose="020B04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Smart Construction Whiteboard</a:t>
                      </a:r>
                      <a:r>
                        <a:rPr kumimoji="1" lang="ja-JP" altLang="en-US" sz="16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で使用するためのアクティベート機能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3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03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B26AB43E-32BD-320B-07FD-57C87FFA6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/>
          <a:stretch/>
        </p:blipFill>
        <p:spPr>
          <a:xfrm>
            <a:off x="4862125" y="2565932"/>
            <a:ext cx="1800494" cy="3860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FD0B31-E5AA-5926-9AD2-EA963362C375}"/>
              </a:ext>
            </a:extLst>
          </p:cNvPr>
          <p:cNvSpPr txBox="1"/>
          <p:nvPr/>
        </p:nvSpPr>
        <p:spPr>
          <a:xfrm>
            <a:off x="181035" y="985330"/>
            <a:ext cx="8592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b="1" dirty="0"/>
          </a:p>
          <a:p>
            <a:r>
              <a:rPr kumimoji="1" lang="ja-JP" altLang="en-US" b="1"/>
              <a:t>ストアに公開されている</a:t>
            </a:r>
            <a:r>
              <a:rPr kumimoji="1" lang="en-US" altLang="ja-JP" b="1" dirty="0"/>
              <a:t>”Smart Construction”</a:t>
            </a:r>
            <a:r>
              <a:rPr kumimoji="1" lang="ja-JP" altLang="en-US" b="1"/>
              <a:t>というアプリをダウンロードして</a:t>
            </a:r>
            <a:r>
              <a:rPr kumimoji="1" lang="en-US" altLang="ja-JP" b="1" dirty="0"/>
              <a:t>,</a:t>
            </a:r>
          </a:p>
          <a:p>
            <a:r>
              <a:rPr kumimoji="1" lang="en-US" altLang="ja-JP" b="1" dirty="0"/>
              <a:t>Smart Construction</a:t>
            </a:r>
            <a:r>
              <a:rPr kumimoji="1" lang="ja-JP" altLang="en-US" b="1"/>
              <a:t>アカウントでログインして使用できます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D2C0A7-7F63-2247-EE7F-5396B065AC62}"/>
              </a:ext>
            </a:extLst>
          </p:cNvPr>
          <p:cNvSpPr txBox="1"/>
          <p:nvPr/>
        </p:nvSpPr>
        <p:spPr>
          <a:xfrm>
            <a:off x="7224045" y="4430732"/>
            <a:ext cx="434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✅アプリストアでダウンロードするだけ</a:t>
            </a:r>
            <a:endParaRPr kumimoji="1" lang="en-US" altLang="ja-JP" b="1" dirty="0"/>
          </a:p>
          <a:p>
            <a:r>
              <a:rPr kumimoji="1" lang="ja-JP" altLang="en-US" b="1"/>
              <a:t>✅ライセンス制御なし</a:t>
            </a:r>
            <a:r>
              <a:rPr kumimoji="1" lang="en-US" altLang="ja-JP" b="1" dirty="0"/>
              <a:t>,</a:t>
            </a:r>
            <a:r>
              <a:rPr kumimoji="1" lang="ja-JP" altLang="en-US" b="1"/>
              <a:t>課金なし</a:t>
            </a:r>
            <a:endParaRPr kumimoji="1" lang="en-US" altLang="ja-JP" b="1" dirty="0"/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296D7008-EA46-DEE2-7ACD-DA8598DAE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A32B571-F80A-6CC4-80E9-91F73D8C0A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AE5613F0-1492-16FC-307A-512107846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8" y="2718812"/>
            <a:ext cx="2959012" cy="295901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24BB50-B84E-CA13-41AD-418486EE8C09}"/>
              </a:ext>
            </a:extLst>
          </p:cNvPr>
          <p:cNvSpPr txBox="1"/>
          <p:nvPr/>
        </p:nvSpPr>
        <p:spPr>
          <a:xfrm>
            <a:off x="409388" y="2907268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Smart Construction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8859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2EE1FE64-2CF0-4172-5CBD-5F17911EA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/>
          <a:stretch/>
        </p:blipFill>
        <p:spPr>
          <a:xfrm>
            <a:off x="5829519" y="1236389"/>
            <a:ext cx="1116664" cy="2379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図 8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F64D5C6B-9E2E-BB76-DD05-14F9258C0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69" r="1940"/>
          <a:stretch/>
        </p:blipFill>
        <p:spPr>
          <a:xfrm>
            <a:off x="12683179" y="462248"/>
            <a:ext cx="3011164" cy="6544676"/>
          </a:xfrm>
          <a:prstGeom prst="rect">
            <a:avLst/>
          </a:prstGeom>
        </p:spPr>
      </p:pic>
      <p:pic>
        <p:nvPicPr>
          <p:cNvPr id="11" name="図 10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76F17A7D-673C-67D8-4C08-605BBF20F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69" r="1940"/>
          <a:stretch/>
        </p:blipFill>
        <p:spPr>
          <a:xfrm>
            <a:off x="8633714" y="1236390"/>
            <a:ext cx="1094996" cy="237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06746AD-5BA4-E694-0925-B6815CCF99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/>
          <a:stretch/>
        </p:blipFill>
        <p:spPr>
          <a:xfrm>
            <a:off x="5829518" y="4393056"/>
            <a:ext cx="1058871" cy="2256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9D4FBCA-D7EF-DAED-BFBC-41218CEA5F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/>
          <a:stretch/>
        </p:blipFill>
        <p:spPr>
          <a:xfrm>
            <a:off x="2644525" y="2630732"/>
            <a:ext cx="1800494" cy="3860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E54C17E-7251-FC96-D226-72B43D7D25D8}"/>
              </a:ext>
            </a:extLst>
          </p:cNvPr>
          <p:cNvSpPr txBox="1"/>
          <p:nvPr/>
        </p:nvSpPr>
        <p:spPr>
          <a:xfrm>
            <a:off x="243850" y="942130"/>
            <a:ext cx="4681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b="1" dirty="0"/>
          </a:p>
          <a:p>
            <a:r>
              <a:rPr kumimoji="1" lang="ja-JP" altLang="en-US" b="1"/>
              <a:t>ストアに公開されている</a:t>
            </a:r>
            <a:endParaRPr kumimoji="1" lang="en-US" altLang="ja-JP" b="1" dirty="0"/>
          </a:p>
          <a:p>
            <a:r>
              <a:rPr kumimoji="1" lang="en-US" altLang="ja-JP" b="1" dirty="0"/>
              <a:t>Smart Construction</a:t>
            </a:r>
            <a:r>
              <a:rPr kumimoji="1" lang="ja-JP" altLang="en-US" b="1"/>
              <a:t>をダウンロードして</a:t>
            </a:r>
            <a:endParaRPr kumimoji="1" lang="en-US" altLang="ja-JP" b="1" dirty="0"/>
          </a:p>
          <a:p>
            <a:r>
              <a:rPr kumimoji="1" lang="en-US" altLang="ja-JP" b="1" dirty="0"/>
              <a:t>Smart Construction</a:t>
            </a:r>
            <a:r>
              <a:rPr kumimoji="1" lang="ja-JP" altLang="en-US" b="1"/>
              <a:t>アカウントでログイン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FFCB75-418F-249D-128E-FBBD06468072}"/>
              </a:ext>
            </a:extLst>
          </p:cNvPr>
          <p:cNvSpPr txBox="1"/>
          <p:nvPr/>
        </p:nvSpPr>
        <p:spPr>
          <a:xfrm>
            <a:off x="3336118" y="208172"/>
            <a:ext cx="631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SC Whiteboard 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閲覧機能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22D308C-703D-578F-FA29-E4018C239A86}"/>
              </a:ext>
            </a:extLst>
          </p:cNvPr>
          <p:cNvSpPr txBox="1"/>
          <p:nvPr/>
        </p:nvSpPr>
        <p:spPr>
          <a:xfrm>
            <a:off x="8453780" y="86705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現場毎の配車表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55CDFB-B56A-BCE5-6CC6-9B7E3350EC56}"/>
              </a:ext>
            </a:extLst>
          </p:cNvPr>
          <p:cNvSpPr txBox="1"/>
          <p:nvPr/>
        </p:nvSpPr>
        <p:spPr>
          <a:xfrm>
            <a:off x="5481790" y="7594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現場一覧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7DBAD6E-EE34-4FF9-0D1E-D01BC23A4C90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946182" y="1623905"/>
            <a:ext cx="16253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A18ADCA-B66E-8FAD-DD78-F86B6E5B1718}"/>
              </a:ext>
            </a:extLst>
          </p:cNvPr>
          <p:cNvSpPr/>
          <p:nvPr/>
        </p:nvSpPr>
        <p:spPr>
          <a:xfrm>
            <a:off x="5793393" y="1542295"/>
            <a:ext cx="1152789" cy="16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CE95133-E0CD-66DD-6572-081403A6F4F3}"/>
              </a:ext>
            </a:extLst>
          </p:cNvPr>
          <p:cNvSpPr txBox="1"/>
          <p:nvPr/>
        </p:nvSpPr>
        <p:spPr>
          <a:xfrm>
            <a:off x="5597206" y="397884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登録データ一覧</a:t>
            </a:r>
          </a:p>
        </p:txBody>
      </p:sp>
      <p:pic>
        <p:nvPicPr>
          <p:cNvPr id="29" name="図 2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ADF35BD-AE0A-1A4C-1441-180E763CBA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69" r="-62"/>
          <a:stretch/>
        </p:blipFill>
        <p:spPr>
          <a:xfrm>
            <a:off x="8669191" y="4393056"/>
            <a:ext cx="1059519" cy="2256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667992C-4784-985A-438A-7E6B5A9B6978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860141" y="5424018"/>
            <a:ext cx="1877570" cy="97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FA12B46-53AE-5B94-22B8-D343DFC4FB09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9000877" y="2504661"/>
            <a:ext cx="198074" cy="1888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0EE0E45-D99D-6F57-3338-E5D9AA4E359B}"/>
              </a:ext>
            </a:extLst>
          </p:cNvPr>
          <p:cNvSpPr txBox="1"/>
          <p:nvPr/>
        </p:nvSpPr>
        <p:spPr>
          <a:xfrm>
            <a:off x="9313118" y="394447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/>
              <a:t>登録データ詳細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FCECDF-CB7A-7CA8-6105-4B390FC73794}"/>
              </a:ext>
            </a:extLst>
          </p:cNvPr>
          <p:cNvSpPr/>
          <p:nvPr/>
        </p:nvSpPr>
        <p:spPr>
          <a:xfrm>
            <a:off x="8669190" y="2309811"/>
            <a:ext cx="1030623" cy="1948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E8E936E-A816-4C3C-7818-AFEBE12C8FE7}"/>
              </a:ext>
            </a:extLst>
          </p:cNvPr>
          <p:cNvSpPr/>
          <p:nvPr/>
        </p:nvSpPr>
        <p:spPr>
          <a:xfrm>
            <a:off x="5829518" y="5326593"/>
            <a:ext cx="1030623" cy="1948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3BE876-E0ED-3D5A-0905-DD107221DC7F}"/>
              </a:ext>
            </a:extLst>
          </p:cNvPr>
          <p:cNvSpPr txBox="1"/>
          <p:nvPr/>
        </p:nvSpPr>
        <p:spPr>
          <a:xfrm>
            <a:off x="10097948" y="5172500"/>
            <a:ext cx="203132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b="1" dirty="0"/>
              <a:t>Whiteboard</a:t>
            </a:r>
            <a:r>
              <a:rPr kumimoji="1" lang="ja-JP" altLang="en-US" b="1"/>
              <a:t>で</a:t>
            </a:r>
            <a:endParaRPr kumimoji="1" lang="en-US" altLang="ja-JP" b="1" dirty="0"/>
          </a:p>
          <a:p>
            <a:r>
              <a:rPr kumimoji="1" lang="ja-JP" altLang="en-US" b="1"/>
              <a:t>配車した結果を</a:t>
            </a:r>
            <a:endParaRPr kumimoji="1" lang="en-US" altLang="ja-JP" b="1" dirty="0"/>
          </a:p>
          <a:p>
            <a:r>
              <a:rPr kumimoji="1" lang="ja-JP" altLang="en-US" b="1"/>
              <a:t>閲覧可能</a:t>
            </a:r>
            <a:endParaRPr kumimoji="1" lang="en-US" altLang="ja-JP" b="1" dirty="0"/>
          </a:p>
          <a:p>
            <a:r>
              <a:rPr kumimoji="1" lang="ja-JP" altLang="en-US" b="1"/>
              <a:t>（</a:t>
            </a:r>
            <a:r>
              <a:rPr kumimoji="1" lang="ja-JP" altLang="en-US" b="1">
                <a:solidFill>
                  <a:srgbClr val="FF0000"/>
                </a:solidFill>
              </a:rPr>
              <a:t>配車操作はまだ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b="1">
                <a:solidFill>
                  <a:srgbClr val="FF0000"/>
                </a:solidFill>
              </a:rPr>
              <a:t>できません</a:t>
            </a:r>
            <a:r>
              <a:rPr kumimoji="1" lang="ja-JP" altLang="en-US" b="1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6158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EB38DDC-80DA-A749-6173-C940F6B35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88" y="1245599"/>
            <a:ext cx="1928004" cy="421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FEC65A-0711-6E05-C947-C98161091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20" y="1296000"/>
            <a:ext cx="1928005" cy="4177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339E7A9-17E6-7C8D-66B7-7BC034B54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453" y="1300944"/>
            <a:ext cx="1928005" cy="417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B3EE58-6A70-E558-6688-CA7C102F8DA3}"/>
              </a:ext>
            </a:extLst>
          </p:cNvPr>
          <p:cNvSpPr txBox="1"/>
          <p:nvPr/>
        </p:nvSpPr>
        <p:spPr>
          <a:xfrm>
            <a:off x="3336118" y="208172"/>
            <a:ext cx="6317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>
                <a:solidFill>
                  <a:srgbClr val="0033CC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位置情報端末の登録方法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774D276D-4467-C79D-8B5C-0BA5ADB30D23}"/>
              </a:ext>
            </a:extLst>
          </p:cNvPr>
          <p:cNvSpPr/>
          <p:nvPr/>
        </p:nvSpPr>
        <p:spPr>
          <a:xfrm>
            <a:off x="4226400" y="2901600"/>
            <a:ext cx="705600" cy="6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22CFF552-244B-911D-B707-B8A46665745E}"/>
              </a:ext>
            </a:extLst>
          </p:cNvPr>
          <p:cNvSpPr/>
          <p:nvPr/>
        </p:nvSpPr>
        <p:spPr>
          <a:xfrm>
            <a:off x="7921200" y="2901600"/>
            <a:ext cx="705600" cy="619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966493-65F5-AC88-6112-64D548A7AFAF}"/>
              </a:ext>
            </a:extLst>
          </p:cNvPr>
          <p:cNvSpPr txBox="1"/>
          <p:nvPr/>
        </p:nvSpPr>
        <p:spPr>
          <a:xfrm>
            <a:off x="5115345" y="5902336"/>
            <a:ext cx="6317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游ゴシック" panose="020B0400000000000000" pitchFamily="34" charset="-128"/>
                <a:ea typeface="游ゴシック" panose="020B0400000000000000" pitchFamily="34" charset="-128"/>
                <a:cs typeface="+mn-cs"/>
              </a:rPr>
              <a:t>モバイルではデバイスの登録までで車体との紐付けは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srgbClr val="0033CC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SC Whiteboard</a:t>
            </a:r>
            <a:r>
              <a:rPr kumimoji="1" lang="ja-JP" altLang="en-US" b="1">
                <a:solidFill>
                  <a:srgbClr val="0033CC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の</a:t>
            </a:r>
            <a:r>
              <a:rPr kumimoji="1" lang="en-US" altLang="ja-JP" b="1" dirty="0">
                <a:solidFill>
                  <a:srgbClr val="0033CC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web</a:t>
            </a:r>
            <a:r>
              <a:rPr kumimoji="1" lang="ja-JP" altLang="en-US" b="1">
                <a:solidFill>
                  <a:srgbClr val="0033CC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アプリから設定ください。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游ゴシック" panose="020B0400000000000000" pitchFamily="34" charset="-128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14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http://schemas.microsoft.com/office/2006/documentManagement/types"/>
    <ds:schemaRef ds:uri="http://schemas.microsoft.com/office/2006/metadata/properties"/>
    <ds:schemaRef ds:uri="a9389fa2-add8-4853-8b42-44b440df2f1e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53336</TotalTime>
  <Words>199</Words>
  <Application>Microsoft Macintosh PowerPoint</Application>
  <PresentationFormat>ワイド画面</PresentationFormat>
  <Paragraphs>40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Meiryo UI</vt:lpstr>
      <vt:lpstr>小塚ゴシック Pr6N B</vt:lpstr>
      <vt:lpstr>游ゴシック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Okuwaki, Ryuuta / 奥脇　立太</cp:lastModifiedBy>
  <cp:revision>315</cp:revision>
  <dcterms:created xsi:type="dcterms:W3CDTF">2021-03-26T09:54:52Z</dcterms:created>
  <dcterms:modified xsi:type="dcterms:W3CDTF">2025-02-12T04:49:32Z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