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4"/>
    <p:sldMasterId id="2147483674" r:id="rId5"/>
    <p:sldMasterId id="2147483676" r:id="rId6"/>
    <p:sldMasterId id="2147483678" r:id="rId7"/>
  </p:sldMasterIdLst>
  <p:sldIdLst>
    <p:sldId id="303" r:id="rId8"/>
    <p:sldId id="305" r:id="rId9"/>
    <p:sldId id="309" r:id="rId10"/>
    <p:sldId id="306" r:id="rId11"/>
    <p:sldId id="310" r:id="rId12"/>
    <p:sldId id="30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guchi, Takamasa / 野口　剛正" initials="NT/野" lastIdx="7" clrIdx="0">
    <p:extLst>
      <p:ext uri="{19B8F6BF-5375-455C-9EA6-DF929625EA0E}">
        <p15:presenceInfo xmlns:p15="http://schemas.microsoft.com/office/powerpoint/2012/main" userId="S::takamasa_noguchi@earthbrain.com::ceafb38f-d8e3-4660-ae65-2864b01995d3" providerId="AD"/>
      </p:ext>
    </p:extLst>
  </p:cmAuthor>
  <p:cmAuthor id="2" name="Noguchi, Takamasa / 野口　剛正" initials="NT/野 [2]" lastIdx="2" clrIdx="1">
    <p:extLst>
      <p:ext uri="{19B8F6BF-5375-455C-9EA6-DF929625EA0E}">
        <p15:presenceInfo xmlns:p15="http://schemas.microsoft.com/office/powerpoint/2012/main" userId="Noguchi, Takamasa / 野口　剛正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E7E7E7"/>
    <a:srgbClr val="FFFFFF"/>
    <a:srgbClr val="FF00FF"/>
    <a:srgbClr val="FFFF00"/>
    <a:srgbClr val="107C41"/>
    <a:srgbClr val="4472C4"/>
    <a:srgbClr val="0000DA"/>
    <a:srgbClr val="6600CC"/>
    <a:srgbClr val="CB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22" autoAdjust="0"/>
    <p:restoredTop sz="95842" autoAdjust="0"/>
  </p:normalViewPr>
  <p:slideViewPr>
    <p:cSldViewPr snapToGrid="0">
      <p:cViewPr>
        <p:scale>
          <a:sx n="177" d="100"/>
          <a:sy n="177" d="100"/>
        </p:scale>
        <p:origin x="1496" y="14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8">
            <a:extLst>
              <a:ext uri="{FF2B5EF4-FFF2-40B4-BE49-F238E27FC236}">
                <a16:creationId xmlns:a16="http://schemas.microsoft.com/office/drawing/2014/main" id="{778F59B4-A0C7-4EEB-BBA3-CA0FEEB742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765522"/>
            <a:ext cx="11137900" cy="5032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buNone/>
              <a:defRPr kumimoji="1" lang="ja-JP" altLang="en-US" sz="3200" b="0" kern="1200" dirty="0" smtClean="0">
                <a:solidFill>
                  <a:srgbClr val="0000C6"/>
                </a:solidFill>
                <a:latin typeface="小塚ゴシック Pr6N B" panose="020B0800000000000000" pitchFamily="34" charset="-128"/>
                <a:ea typeface="小塚ゴシック Pr6N B" panose="020B0800000000000000" pitchFamily="34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ja-JP" altLang="en-US" dirty="0"/>
              <a:t>プレゼンテーションタイトルを入力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75789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99963A55-18A4-499B-AF90-F8666C6BAD07}"/>
              </a:ext>
            </a:extLst>
          </p:cNvPr>
          <p:cNvSpPr txBox="1">
            <a:spLocks/>
          </p:cNvSpPr>
          <p:nvPr userDrawn="1"/>
        </p:nvSpPr>
        <p:spPr>
          <a:xfrm>
            <a:off x="1363203" y="3429000"/>
            <a:ext cx="3632237" cy="4766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2000" b="1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游ゴシック Medium" panose="020B0500000000000000" pitchFamily="50" charset="-128"/>
              </a:defRPr>
            </a:lvl1pPr>
          </a:lstStyle>
          <a:p>
            <a:r>
              <a:rPr lang="ja-JP" altLang="en-US" sz="2200" dirty="0">
                <a:solidFill>
                  <a:srgbClr val="0000CA"/>
                </a:solidFill>
              </a:rPr>
              <a:t>本日のアジェンダ</a:t>
            </a:r>
          </a:p>
        </p:txBody>
      </p:sp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94401" y="2445949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762751" y="2445713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0" name="テキスト プレースホルダー 18">
            <a:extLst>
              <a:ext uri="{FF2B5EF4-FFF2-40B4-BE49-F238E27FC236}">
                <a16:creationId xmlns:a16="http://schemas.microsoft.com/office/drawing/2014/main" id="{B21ABF86-ABC5-457B-931A-A31F452B3C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94401" y="3090095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1" name="テキスト プレースホルダー 24">
            <a:extLst>
              <a:ext uri="{FF2B5EF4-FFF2-40B4-BE49-F238E27FC236}">
                <a16:creationId xmlns:a16="http://schemas.microsoft.com/office/drawing/2014/main" id="{A18AF46B-4CBD-413E-9E2A-6B41FCA1BBD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51" y="3089859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2" name="テキスト プレースホルダー 18">
            <a:extLst>
              <a:ext uri="{FF2B5EF4-FFF2-40B4-BE49-F238E27FC236}">
                <a16:creationId xmlns:a16="http://schemas.microsoft.com/office/drawing/2014/main" id="{21F160C3-C2C2-44CD-A0D3-95469A8E38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94401" y="3734241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3" name="テキスト プレースホルダー 24">
            <a:extLst>
              <a:ext uri="{FF2B5EF4-FFF2-40B4-BE49-F238E27FC236}">
                <a16:creationId xmlns:a16="http://schemas.microsoft.com/office/drawing/2014/main" id="{76BD1657-8D93-47D8-A6BF-6EE2E99E83A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62751" y="3734005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4" name="テキスト プレースホルダー 18">
            <a:extLst>
              <a:ext uri="{FF2B5EF4-FFF2-40B4-BE49-F238E27FC236}">
                <a16:creationId xmlns:a16="http://schemas.microsoft.com/office/drawing/2014/main" id="{0F09644A-15BC-463D-A05C-3973A838F4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94401" y="4378387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5" name="テキスト プレースホルダー 24">
            <a:extLst>
              <a:ext uri="{FF2B5EF4-FFF2-40B4-BE49-F238E27FC236}">
                <a16:creationId xmlns:a16="http://schemas.microsoft.com/office/drawing/2014/main" id="{4CD3D390-9AE8-494A-A09E-C5CCB969DF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62751" y="4378151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132983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82273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49D872-27B0-41BC-9B69-C9B2499CF8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4833" y="1122363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400" b="1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■大見出しの書式設定</a:t>
            </a:r>
          </a:p>
        </p:txBody>
      </p:sp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36A1FFE9-57A1-4D92-822F-16EFCDBECD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4833" y="1699872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 b="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〇中見出しの書式設定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6A5F223F-F1AE-42FD-9167-AD0C438CBD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4833" y="2903876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9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en-US" altLang="ja-JP" dirty="0"/>
              <a:t>※</a:t>
            </a:r>
            <a:r>
              <a:rPr kumimoji="1" lang="ja-JP" altLang="en-US" dirty="0"/>
              <a:t>注釈の書式設定</a:t>
            </a:r>
          </a:p>
        </p:txBody>
      </p:sp>
      <p:sp>
        <p:nvSpPr>
          <p:cNvPr id="17" name="テキスト プレースホルダー 2">
            <a:extLst>
              <a:ext uri="{FF2B5EF4-FFF2-40B4-BE49-F238E27FC236}">
                <a16:creationId xmlns:a16="http://schemas.microsoft.com/office/drawing/2014/main" id="{B6265334-BE5D-46F1-B6B8-C8FBC83318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64833" y="2301874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16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本文の書式設定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7667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8901D54-967B-4EC0-A18B-2ED475DB08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00" b="18500"/>
          <a:stretch/>
        </p:blipFill>
        <p:spPr>
          <a:xfrm>
            <a:off x="1184" y="1268760"/>
            <a:ext cx="12189631" cy="43204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0BD56B9-91E9-48D5-94B5-BA24C73F3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903" y="5779008"/>
            <a:ext cx="3060194" cy="7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9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2D346E2-38A5-44BE-A92D-199A2510E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BB33EA6-5E4F-4C45-AFC8-625F13591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816161B-1D45-4E88-8575-4D9BFF792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5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07C3299-AF8D-4B78-8F02-4897733AF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EEE74F0-839F-4EAD-AA2E-636C3DD4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D7E6AE0-5223-41C6-8A5A-EB3CDB91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1735D5-31F4-4146-904E-9CD1EE47F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AD479BE-C7D0-49F3-ADEC-124D5459E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CE7F4EE-FB40-4554-827C-6815C539C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2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0A82E1-8E0D-434A-9DF4-7C2ABD1A0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051" y="219075"/>
            <a:ext cx="11137900" cy="954569"/>
          </a:xfrm>
        </p:spPr>
        <p:txBody>
          <a:bodyPr lIns="91440" tIns="45720" rIns="91440" bIns="45720" anchor="ctr" anchorCtr="0"/>
          <a:lstStyle/>
          <a:p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Smart Construction </a:t>
            </a:r>
            <a:r>
              <a:rPr lang="ja-JP" altLang="en-US">
                <a:latin typeface="小塚ゴシック Pr6N B"/>
                <a:ea typeface="小塚ゴシック Pr6N B"/>
                <a:cs typeface="Lucida Sans Unicode"/>
              </a:rPr>
              <a:t>モバイル</a:t>
            </a:r>
            <a:br>
              <a:rPr lang="en-US" altLang="ja-JP" dirty="0">
                <a:latin typeface="小塚ゴシック Pr6N B"/>
                <a:ea typeface="小塚ゴシック Pr6N B"/>
                <a:cs typeface="Lucida Sans Unicode"/>
              </a:rPr>
            </a:br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2025.2.12</a:t>
            </a:r>
            <a:r>
              <a:rPr lang="ja-JP" altLang="en-US">
                <a:latin typeface="小塚ゴシック Pr6N B"/>
                <a:ea typeface="小塚ゴシック Pr6N B"/>
                <a:cs typeface="Lucida Sans Unicode"/>
              </a:rPr>
              <a:t>リリース版</a:t>
            </a:r>
            <a:r>
              <a:rPr lang="ja-JP" altLang="en-US" dirty="0">
                <a:latin typeface="小塚ゴシック Pr6N B"/>
                <a:ea typeface="小塚ゴシック Pr6N B"/>
                <a:cs typeface="Lucida Sans Unicode"/>
              </a:rPr>
              <a:t>について</a:t>
            </a:r>
            <a:endParaRPr lang="ja-JP" dirty="0"/>
          </a:p>
        </p:txBody>
      </p:sp>
    </p:spTree>
    <p:extLst>
      <p:ext uri="{BB962C8B-B14F-4D97-AF65-F5344CB8AC3E}">
        <p14:creationId xmlns:p14="http://schemas.microsoft.com/office/powerpoint/2010/main" val="3840699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19420CB-CF56-435A-A5AD-9C1751E31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ja-JP" altLang="en-US" b="0" dirty="0">
                <a:solidFill>
                  <a:srgbClr val="265180"/>
                </a:solidFill>
                <a:latin typeface="+mn-ea"/>
                <a:ea typeface="+mn-ea"/>
              </a:rPr>
              <a:t>リリース項目一覧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E400EDE-EE2F-4FB8-9778-A5A6D5083400}"/>
              </a:ext>
            </a:extLst>
          </p:cNvPr>
          <p:cNvSpPr txBox="1"/>
          <p:nvPr/>
        </p:nvSpPr>
        <p:spPr>
          <a:xfrm>
            <a:off x="276468" y="814580"/>
            <a:ext cx="11915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ea typeface="游ゴシック"/>
              </a:rPr>
              <a:t>Smart Construction </a:t>
            </a:r>
            <a:r>
              <a:rPr kumimoji="1" lang="ja-JP" altLang="en-US">
                <a:ea typeface="游ゴシック"/>
              </a:rPr>
              <a:t>モバイルの製品リリースに</a:t>
            </a:r>
            <a:r>
              <a:rPr kumimoji="1" lang="ja-JP" altLang="en-US" dirty="0">
                <a:ea typeface="游ゴシック"/>
              </a:rPr>
              <a:t>ついて、以下の日程・内容にてリリースを</a:t>
            </a:r>
            <a:r>
              <a:rPr kumimoji="1" lang="ja-JP" altLang="en-US">
                <a:ea typeface="游ゴシック"/>
              </a:rPr>
              <a:t>いたします。</a:t>
            </a:r>
            <a:endParaRPr kumimoji="1" lang="en-US" altLang="ja-JP" dirty="0">
              <a:ea typeface="游ゴシック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31B4B9D-12EA-4BC5-4859-8E23CDDB1A22}"/>
              </a:ext>
            </a:extLst>
          </p:cNvPr>
          <p:cNvSpPr txBox="1"/>
          <p:nvPr/>
        </p:nvSpPr>
        <p:spPr>
          <a:xfrm>
            <a:off x="481809" y="1817423"/>
            <a:ext cx="525338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 u="sng" dirty="0">
                <a:latin typeface="+mn-ea"/>
              </a:rPr>
              <a:t>日程：日本時間　</a:t>
            </a:r>
            <a:r>
              <a:rPr lang="en-US" altLang="ja-JP" u="sng" dirty="0">
                <a:latin typeface="+mn-ea"/>
              </a:rPr>
              <a:t>2</a:t>
            </a:r>
            <a:r>
              <a:rPr lang="ja-JP" altLang="en-US" u="sng">
                <a:latin typeface="+mn-ea"/>
              </a:rPr>
              <a:t>月</a:t>
            </a:r>
            <a:r>
              <a:rPr lang="en-US" altLang="ja-JP" u="sng" dirty="0">
                <a:latin typeface="+mn-ea"/>
              </a:rPr>
              <a:t>12</a:t>
            </a:r>
            <a:r>
              <a:rPr lang="ja-JP" altLang="en-US" u="sng">
                <a:latin typeface="+mn-ea"/>
              </a:rPr>
              <a:t>日</a:t>
            </a:r>
            <a:r>
              <a:rPr lang="en-US" altLang="ja-JP" u="sng" dirty="0">
                <a:latin typeface="+mn-ea"/>
              </a:rPr>
              <a:t>(</a:t>
            </a:r>
            <a:r>
              <a:rPr lang="ja-JP" altLang="en-US" u="sng">
                <a:latin typeface="+mn-ea"/>
              </a:rPr>
              <a:t>水</a:t>
            </a:r>
            <a:r>
              <a:rPr lang="en-US" altLang="ja-JP" u="sng" dirty="0">
                <a:latin typeface="+mn-ea"/>
              </a:rPr>
              <a:t>)</a:t>
            </a:r>
            <a:r>
              <a:rPr lang="ja-JP" altLang="en-US" u="sng">
                <a:latin typeface="+mn-ea"/>
              </a:rPr>
              <a:t>　</a:t>
            </a:r>
            <a:r>
              <a:rPr lang="en-US" altLang="ja-JP" u="sng" dirty="0">
                <a:latin typeface="+mn-ea"/>
              </a:rPr>
              <a:t>18:00</a:t>
            </a:r>
            <a:r>
              <a:rPr lang="ja-JP" altLang="en-US" u="sng" dirty="0">
                <a:latin typeface="+mn-ea"/>
              </a:rPr>
              <a:t>～</a:t>
            </a:r>
            <a:r>
              <a:rPr lang="en-US" altLang="ja-JP" u="sng" dirty="0">
                <a:latin typeface="+mn-ea"/>
              </a:rPr>
              <a:t>21:00</a:t>
            </a:r>
            <a:r>
              <a:rPr kumimoji="1" lang="en-US" altLang="ja-JP" u="sng" dirty="0">
                <a:latin typeface="+mn-ea"/>
              </a:rPr>
              <a:t> </a:t>
            </a:r>
            <a:r>
              <a:rPr kumimoji="1" lang="ja-JP" altLang="en-US" u="sng" dirty="0">
                <a:latin typeface="+mn-ea"/>
              </a:rPr>
              <a:t>　</a:t>
            </a:r>
            <a:endParaRPr kumimoji="1" lang="en-US" altLang="ja-JP" u="sng" dirty="0">
              <a:latin typeface="+mn-ea"/>
            </a:endParaRPr>
          </a:p>
        </p:txBody>
      </p:sp>
      <p:graphicFrame>
        <p:nvGraphicFramePr>
          <p:cNvPr id="7" name="表 5">
            <a:extLst>
              <a:ext uri="{FF2B5EF4-FFF2-40B4-BE49-F238E27FC236}">
                <a16:creationId xmlns:a16="http://schemas.microsoft.com/office/drawing/2014/main" id="{3774537A-4E85-129E-D5F4-4CBB93CF4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711508"/>
              </p:ext>
            </p:extLst>
          </p:nvPr>
        </p:nvGraphicFramePr>
        <p:xfrm>
          <a:off x="365057" y="2385537"/>
          <a:ext cx="10907903" cy="36506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7882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3651361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6338660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6595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NO.</a:t>
                      </a:r>
                      <a:endParaRPr kumimoji="1" lang="ja-JP" altLang="en-US" sz="14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機能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概要</a:t>
                      </a:r>
                      <a:endParaRPr kumimoji="1" lang="ja-JP" altLang="en-US" sz="14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99704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最初に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6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ダウンロード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ja-JP" altLang="en-US" sz="16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使い始め方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972710"/>
                  </a:ext>
                </a:extLst>
              </a:tr>
              <a:tr h="99704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SC Whiteboard </a:t>
                      </a:r>
                      <a:r>
                        <a:rPr kumimoji="1" lang="ja-JP" alt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閲覧機能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SC Whiteboard</a:t>
                      </a:r>
                      <a:r>
                        <a:rPr kumimoji="1" lang="ja-JP" altLang="en-US" sz="16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の配車表が閲覧できるようになる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558697"/>
                  </a:ext>
                </a:extLst>
              </a:tr>
              <a:tr h="99704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3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位置情報端末登録機能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Smart Construction Whiteboard</a:t>
                      </a:r>
                      <a:r>
                        <a:rPr kumimoji="1" lang="ja-JP" altLang="en-US" sz="16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で使用するためのアクティベート機能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939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033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B26AB43E-32BD-320B-07FD-57C87FFA67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5"/>
          <a:stretch/>
        </p:blipFill>
        <p:spPr>
          <a:xfrm>
            <a:off x="4862125" y="2565932"/>
            <a:ext cx="1800494" cy="3860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EFD0B31-E5AA-5926-9AD2-EA963362C375}"/>
              </a:ext>
            </a:extLst>
          </p:cNvPr>
          <p:cNvSpPr txBox="1"/>
          <p:nvPr/>
        </p:nvSpPr>
        <p:spPr>
          <a:xfrm>
            <a:off x="181035" y="985330"/>
            <a:ext cx="85924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en-US" altLang="ja-JP" b="1" dirty="0"/>
          </a:p>
          <a:p>
            <a:r>
              <a:rPr kumimoji="1" lang="ja-JP" altLang="en-US" b="1"/>
              <a:t>ストアに公開されている</a:t>
            </a:r>
            <a:r>
              <a:rPr kumimoji="1" lang="en-US" altLang="ja-JP" b="1" dirty="0"/>
              <a:t>”Smart Construction”</a:t>
            </a:r>
            <a:r>
              <a:rPr kumimoji="1" lang="ja-JP" altLang="en-US" b="1"/>
              <a:t>というアプリをダウンロードして</a:t>
            </a:r>
            <a:r>
              <a:rPr kumimoji="1" lang="en-US" altLang="ja-JP" b="1" dirty="0"/>
              <a:t>,</a:t>
            </a:r>
          </a:p>
          <a:p>
            <a:r>
              <a:rPr kumimoji="1" lang="en-US" altLang="ja-JP" b="1" dirty="0"/>
              <a:t>Smart Construction</a:t>
            </a:r>
            <a:r>
              <a:rPr kumimoji="1" lang="ja-JP" altLang="en-US" b="1"/>
              <a:t>アカウントでログインして使用できます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6D2C0A7-7F63-2247-EE7F-5396B065AC62}"/>
              </a:ext>
            </a:extLst>
          </p:cNvPr>
          <p:cNvSpPr txBox="1"/>
          <p:nvPr/>
        </p:nvSpPr>
        <p:spPr>
          <a:xfrm>
            <a:off x="7224045" y="4430732"/>
            <a:ext cx="4344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/>
              <a:t>✅アプリストアでダウンロードするだけ</a:t>
            </a:r>
            <a:endParaRPr kumimoji="1" lang="en-US" altLang="ja-JP" b="1" dirty="0"/>
          </a:p>
          <a:p>
            <a:r>
              <a:rPr kumimoji="1" lang="ja-JP" altLang="en-US" b="1"/>
              <a:t>✅ライセンス制御なし</a:t>
            </a:r>
            <a:r>
              <a:rPr kumimoji="1" lang="en-US" altLang="ja-JP" b="1" dirty="0"/>
              <a:t>,</a:t>
            </a:r>
            <a:r>
              <a:rPr kumimoji="1" lang="ja-JP" altLang="en-US" b="1"/>
              <a:t>課金なし</a:t>
            </a:r>
            <a:endParaRPr kumimoji="1" lang="en-US" altLang="ja-JP" b="1" dirty="0"/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296D7008-EA46-DEE2-7ACD-DA8598DAE4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5A32B571-F80A-6CC4-80E9-91F73D8C0A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2" name="図 11" descr="アイコン&#10;&#10;自動的に生成された説明">
            <a:extLst>
              <a:ext uri="{FF2B5EF4-FFF2-40B4-BE49-F238E27FC236}">
                <a16:creationId xmlns:a16="http://schemas.microsoft.com/office/drawing/2014/main" id="{AE5613F0-1492-16FC-307A-5121078461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88" y="2718812"/>
            <a:ext cx="2959012" cy="2959012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C24BB50-B84E-CA13-41AD-418486EE8C09}"/>
              </a:ext>
            </a:extLst>
          </p:cNvPr>
          <p:cNvSpPr txBox="1"/>
          <p:nvPr/>
        </p:nvSpPr>
        <p:spPr>
          <a:xfrm>
            <a:off x="409388" y="2907268"/>
            <a:ext cx="237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Smart Construction</a:t>
            </a:r>
            <a:endParaRPr kumimoji="1" lang="ja-JP" altLang="en-US" b="1"/>
          </a:p>
        </p:txBody>
      </p:sp>
    </p:spTree>
    <p:extLst>
      <p:ext uri="{BB962C8B-B14F-4D97-AF65-F5344CB8AC3E}">
        <p14:creationId xmlns:p14="http://schemas.microsoft.com/office/powerpoint/2010/main" val="2885946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グラフィカル ユーザー インターフェイス&#10;&#10;中程度の精度で自動的に生成された説明">
            <a:extLst>
              <a:ext uri="{FF2B5EF4-FFF2-40B4-BE49-F238E27FC236}">
                <a16:creationId xmlns:a16="http://schemas.microsoft.com/office/drawing/2014/main" id="{2EE1FE64-2CF0-4172-5CBD-5F17911EAD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9"/>
          <a:stretch/>
        </p:blipFill>
        <p:spPr>
          <a:xfrm>
            <a:off x="5829519" y="1236389"/>
            <a:ext cx="1116664" cy="2379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図 8" descr="文字の書かれた紙&#10;&#10;中程度の精度で自動的に生成された説明">
            <a:extLst>
              <a:ext uri="{FF2B5EF4-FFF2-40B4-BE49-F238E27FC236}">
                <a16:creationId xmlns:a16="http://schemas.microsoft.com/office/drawing/2014/main" id="{F64D5C6B-9E2E-BB76-DD05-14F9258C09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569" r="1940"/>
          <a:stretch/>
        </p:blipFill>
        <p:spPr>
          <a:xfrm>
            <a:off x="12683179" y="462248"/>
            <a:ext cx="3011164" cy="6544676"/>
          </a:xfrm>
          <a:prstGeom prst="rect">
            <a:avLst/>
          </a:prstGeom>
        </p:spPr>
      </p:pic>
      <p:pic>
        <p:nvPicPr>
          <p:cNvPr id="11" name="図 10" descr="グラフ が含まれている画像&#10;&#10;自動的に生成された説明">
            <a:extLst>
              <a:ext uri="{FF2B5EF4-FFF2-40B4-BE49-F238E27FC236}">
                <a16:creationId xmlns:a16="http://schemas.microsoft.com/office/drawing/2014/main" id="{76F17A7D-673C-67D8-4C08-605BBF20FF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569" r="1940"/>
          <a:stretch/>
        </p:blipFill>
        <p:spPr>
          <a:xfrm>
            <a:off x="8633714" y="1236390"/>
            <a:ext cx="1094996" cy="2379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図 12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C06746AD-5BA4-E694-0925-B6815CCF99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9"/>
          <a:stretch/>
        </p:blipFill>
        <p:spPr>
          <a:xfrm>
            <a:off x="5829518" y="4393056"/>
            <a:ext cx="1058871" cy="2256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図 14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29D4FBCA-D7EF-DAED-BFBC-41218CEA5F7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5"/>
          <a:stretch/>
        </p:blipFill>
        <p:spPr>
          <a:xfrm>
            <a:off x="2644525" y="2630732"/>
            <a:ext cx="1800494" cy="3860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E54C17E-7251-FC96-D226-72B43D7D25D8}"/>
              </a:ext>
            </a:extLst>
          </p:cNvPr>
          <p:cNvSpPr txBox="1"/>
          <p:nvPr/>
        </p:nvSpPr>
        <p:spPr>
          <a:xfrm>
            <a:off x="243850" y="942130"/>
            <a:ext cx="46810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en-US" altLang="ja-JP" b="1" dirty="0"/>
          </a:p>
          <a:p>
            <a:r>
              <a:rPr kumimoji="1" lang="ja-JP" altLang="en-US" b="1"/>
              <a:t>ストアに公開されている</a:t>
            </a:r>
            <a:endParaRPr kumimoji="1" lang="en-US" altLang="ja-JP" b="1" dirty="0"/>
          </a:p>
          <a:p>
            <a:r>
              <a:rPr kumimoji="1" lang="en-US" altLang="ja-JP" b="1" dirty="0"/>
              <a:t>Smart Construction</a:t>
            </a:r>
            <a:r>
              <a:rPr kumimoji="1" lang="ja-JP" altLang="en-US" b="1"/>
              <a:t>をダウンロードして</a:t>
            </a:r>
            <a:endParaRPr kumimoji="1" lang="en-US" altLang="ja-JP" b="1" dirty="0"/>
          </a:p>
          <a:p>
            <a:r>
              <a:rPr kumimoji="1" lang="en-US" altLang="ja-JP" b="1" dirty="0"/>
              <a:t>Smart Construction</a:t>
            </a:r>
            <a:r>
              <a:rPr kumimoji="1" lang="ja-JP" altLang="en-US" b="1"/>
              <a:t>アカウントでログイン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0FFCB75-418F-249D-128E-FBBD06468072}"/>
              </a:ext>
            </a:extLst>
          </p:cNvPr>
          <p:cNvSpPr txBox="1"/>
          <p:nvPr/>
        </p:nvSpPr>
        <p:spPr>
          <a:xfrm>
            <a:off x="3336118" y="208172"/>
            <a:ext cx="63173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游ゴシック" panose="020B0400000000000000" pitchFamily="34" charset="-128"/>
                <a:ea typeface="游ゴシック" panose="020B0400000000000000" pitchFamily="34" charset="-128"/>
                <a:cs typeface="+mn-cs"/>
              </a:rPr>
              <a:t>SC Whiteboard </a:t>
            </a:r>
            <a:r>
              <a:rPr kumimoji="1" lang="ja-JP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游ゴシック" panose="020B0400000000000000" pitchFamily="34" charset="-128"/>
                <a:ea typeface="游ゴシック" panose="020B0400000000000000" pitchFamily="34" charset="-128"/>
                <a:cs typeface="+mn-cs"/>
              </a:rPr>
              <a:t>閲覧機能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游ゴシック" panose="020B0400000000000000" pitchFamily="34" charset="-128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22D308C-703D-578F-FA29-E4018C239A86}"/>
              </a:ext>
            </a:extLst>
          </p:cNvPr>
          <p:cNvSpPr txBox="1"/>
          <p:nvPr/>
        </p:nvSpPr>
        <p:spPr>
          <a:xfrm>
            <a:off x="8453780" y="867057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/>
              <a:t>現場毎の配車表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655CDFB-B56A-BCE5-6CC6-9B7E3350EC56}"/>
              </a:ext>
            </a:extLst>
          </p:cNvPr>
          <p:cNvSpPr txBox="1"/>
          <p:nvPr/>
        </p:nvSpPr>
        <p:spPr>
          <a:xfrm>
            <a:off x="5481790" y="75949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/>
              <a:t>現場一覧</a:t>
            </a: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77DBAD6E-EE34-4FF9-0D1E-D01BC23A4C90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6946182" y="1623905"/>
            <a:ext cx="16253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FA18ADCA-B66E-8FAD-DD78-F86B6E5B1718}"/>
              </a:ext>
            </a:extLst>
          </p:cNvPr>
          <p:cNvSpPr/>
          <p:nvPr/>
        </p:nvSpPr>
        <p:spPr>
          <a:xfrm>
            <a:off x="5793393" y="1542295"/>
            <a:ext cx="1152789" cy="16322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CE95133-E0CD-66DD-6572-081403A6F4F3}"/>
              </a:ext>
            </a:extLst>
          </p:cNvPr>
          <p:cNvSpPr txBox="1"/>
          <p:nvPr/>
        </p:nvSpPr>
        <p:spPr>
          <a:xfrm>
            <a:off x="5597206" y="3978849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/>
              <a:t>登録データ一覧</a:t>
            </a:r>
          </a:p>
        </p:txBody>
      </p:sp>
      <p:pic>
        <p:nvPicPr>
          <p:cNvPr id="29" name="図 28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7ADF35BD-AE0A-1A4C-1441-180E763CBA2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569" r="-62"/>
          <a:stretch/>
        </p:blipFill>
        <p:spPr>
          <a:xfrm>
            <a:off x="8669191" y="4393056"/>
            <a:ext cx="1059519" cy="2256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0667992C-4784-985A-438A-7E6B5A9B6978}"/>
              </a:ext>
            </a:extLst>
          </p:cNvPr>
          <p:cNvCxnSpPr>
            <a:cxnSpLocks/>
            <a:stCxn id="38" idx="3"/>
          </p:cNvCxnSpPr>
          <p:nvPr/>
        </p:nvCxnSpPr>
        <p:spPr>
          <a:xfrm>
            <a:off x="6860141" y="5424018"/>
            <a:ext cx="1877570" cy="97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0FA12B46-53AE-5B94-22B8-D343DFC4FB09}"/>
              </a:ext>
            </a:extLst>
          </p:cNvPr>
          <p:cNvCxnSpPr>
            <a:cxnSpLocks/>
            <a:endCxn id="29" idx="0"/>
          </p:cNvCxnSpPr>
          <p:nvPr/>
        </p:nvCxnSpPr>
        <p:spPr>
          <a:xfrm>
            <a:off x="9000877" y="2504661"/>
            <a:ext cx="198074" cy="1888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40EE0E45-D99D-6F57-3338-E5D9AA4E359B}"/>
              </a:ext>
            </a:extLst>
          </p:cNvPr>
          <p:cNvSpPr txBox="1"/>
          <p:nvPr/>
        </p:nvSpPr>
        <p:spPr>
          <a:xfrm>
            <a:off x="9313118" y="3944473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/>
              <a:t>登録データ詳細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BAFCECDF-CB7A-7CA8-6105-4B390FC73794}"/>
              </a:ext>
            </a:extLst>
          </p:cNvPr>
          <p:cNvSpPr/>
          <p:nvPr/>
        </p:nvSpPr>
        <p:spPr>
          <a:xfrm>
            <a:off x="8669190" y="2309811"/>
            <a:ext cx="1030623" cy="19484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EE8E936E-A816-4C3C-7818-AFEBE12C8FE7}"/>
              </a:ext>
            </a:extLst>
          </p:cNvPr>
          <p:cNvSpPr/>
          <p:nvPr/>
        </p:nvSpPr>
        <p:spPr>
          <a:xfrm>
            <a:off x="5829518" y="5326593"/>
            <a:ext cx="1030623" cy="19484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F53BE876-E0ED-3D5A-0905-DD107221DC7F}"/>
              </a:ext>
            </a:extLst>
          </p:cNvPr>
          <p:cNvSpPr txBox="1"/>
          <p:nvPr/>
        </p:nvSpPr>
        <p:spPr>
          <a:xfrm>
            <a:off x="10097948" y="5172500"/>
            <a:ext cx="2031325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en-US" altLang="ja-JP" b="1" dirty="0"/>
              <a:t>Whiteboard</a:t>
            </a:r>
            <a:r>
              <a:rPr kumimoji="1" lang="ja-JP" altLang="en-US" b="1"/>
              <a:t>で</a:t>
            </a:r>
            <a:endParaRPr kumimoji="1" lang="en-US" altLang="ja-JP" b="1" dirty="0"/>
          </a:p>
          <a:p>
            <a:r>
              <a:rPr kumimoji="1" lang="ja-JP" altLang="en-US" b="1"/>
              <a:t>配車した結果を</a:t>
            </a:r>
            <a:endParaRPr kumimoji="1" lang="en-US" altLang="ja-JP" b="1" dirty="0"/>
          </a:p>
          <a:p>
            <a:r>
              <a:rPr kumimoji="1" lang="ja-JP" altLang="en-US" b="1"/>
              <a:t>閲覧可能</a:t>
            </a:r>
            <a:endParaRPr kumimoji="1" lang="en-US" altLang="ja-JP" b="1" dirty="0"/>
          </a:p>
          <a:p>
            <a:r>
              <a:rPr kumimoji="1" lang="ja-JP" altLang="en-US" b="1"/>
              <a:t>（</a:t>
            </a:r>
            <a:r>
              <a:rPr kumimoji="1" lang="ja-JP" altLang="en-US" b="1">
                <a:solidFill>
                  <a:srgbClr val="FF0000"/>
                </a:solidFill>
              </a:rPr>
              <a:t>配車操作はまだ</a:t>
            </a:r>
            <a:endParaRPr kumimoji="1" lang="en-US" altLang="ja-JP" b="1" dirty="0">
              <a:solidFill>
                <a:srgbClr val="FF0000"/>
              </a:solidFill>
            </a:endParaRPr>
          </a:p>
          <a:p>
            <a:r>
              <a:rPr kumimoji="1" lang="ja-JP" altLang="en-US" b="1">
                <a:solidFill>
                  <a:srgbClr val="FF0000"/>
                </a:solidFill>
              </a:rPr>
              <a:t>できません</a:t>
            </a:r>
            <a:r>
              <a:rPr kumimoji="1" lang="ja-JP" altLang="en-US" b="1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461583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EB38DDC-80DA-A749-6173-C940F6B35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588" y="1245599"/>
            <a:ext cx="1928004" cy="4211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CFEC65A-0711-6E05-C947-C98161091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520" y="1296000"/>
            <a:ext cx="1928005" cy="4177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339E7A9-17E6-7C8D-66B7-7BC034B54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7453" y="1300944"/>
            <a:ext cx="1928005" cy="417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4B3EE58-6A70-E558-6688-CA7C102F8DA3}"/>
              </a:ext>
            </a:extLst>
          </p:cNvPr>
          <p:cNvSpPr txBox="1"/>
          <p:nvPr/>
        </p:nvSpPr>
        <p:spPr>
          <a:xfrm>
            <a:off x="3336118" y="208172"/>
            <a:ext cx="63173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>
                <a:solidFill>
                  <a:srgbClr val="0033CC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rPr>
              <a:t>位置情報端末の登録方法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游ゴシック" panose="020B0400000000000000" pitchFamily="34" charset="-128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1" name="右矢印 10">
            <a:extLst>
              <a:ext uri="{FF2B5EF4-FFF2-40B4-BE49-F238E27FC236}">
                <a16:creationId xmlns:a16="http://schemas.microsoft.com/office/drawing/2014/main" id="{774D276D-4467-C79D-8B5C-0BA5ADB30D23}"/>
              </a:ext>
            </a:extLst>
          </p:cNvPr>
          <p:cNvSpPr/>
          <p:nvPr/>
        </p:nvSpPr>
        <p:spPr>
          <a:xfrm>
            <a:off x="4226400" y="2901600"/>
            <a:ext cx="705600" cy="619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右矢印 11">
            <a:extLst>
              <a:ext uri="{FF2B5EF4-FFF2-40B4-BE49-F238E27FC236}">
                <a16:creationId xmlns:a16="http://schemas.microsoft.com/office/drawing/2014/main" id="{22CFF552-244B-911D-B707-B8A46665745E}"/>
              </a:ext>
            </a:extLst>
          </p:cNvPr>
          <p:cNvSpPr/>
          <p:nvPr/>
        </p:nvSpPr>
        <p:spPr>
          <a:xfrm>
            <a:off x="7921200" y="2901600"/>
            <a:ext cx="705600" cy="619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4966493-65F5-AC88-6112-64D548A7AFAF}"/>
              </a:ext>
            </a:extLst>
          </p:cNvPr>
          <p:cNvSpPr txBox="1"/>
          <p:nvPr/>
        </p:nvSpPr>
        <p:spPr>
          <a:xfrm>
            <a:off x="5115345" y="5902336"/>
            <a:ext cx="63173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游ゴシック" panose="020B0400000000000000" pitchFamily="34" charset="-128"/>
                <a:ea typeface="游ゴシック" panose="020B0400000000000000" pitchFamily="34" charset="-128"/>
                <a:cs typeface="+mn-cs"/>
              </a:rPr>
              <a:t>モバイルではデバイスの登録までで車体との紐付けは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游ゴシック" panose="020B0400000000000000" pitchFamily="34" charset="-128"/>
              <a:ea typeface="游ゴシック" panose="020B04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>
                <a:solidFill>
                  <a:srgbClr val="0033CC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rPr>
              <a:t>SC Whiteboard</a:t>
            </a:r>
            <a:r>
              <a:rPr kumimoji="1" lang="ja-JP" altLang="en-US" b="1">
                <a:solidFill>
                  <a:srgbClr val="0033CC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rPr>
              <a:t>の</a:t>
            </a:r>
            <a:r>
              <a:rPr kumimoji="1" lang="en-US" altLang="ja-JP" b="1" dirty="0">
                <a:solidFill>
                  <a:srgbClr val="0033CC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rPr>
              <a:t>web</a:t>
            </a:r>
            <a:r>
              <a:rPr kumimoji="1" lang="ja-JP" altLang="en-US" b="1">
                <a:solidFill>
                  <a:srgbClr val="0033CC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rPr>
              <a:t>アプリから設定ください。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游ゴシック" panose="020B0400000000000000" pitchFamily="34" charset="-128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0147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A0DC60-CB39-0F4C-B7BB-D68C7BF77B6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sz="2000" dirty="0"/>
              <a:t>EOF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3347866703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インデックス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コンテンツ扉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説明ページ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88394CA23402B409981E2E75D0C0376" ma:contentTypeVersion="2" ma:contentTypeDescription="新しいドキュメントを作成します。" ma:contentTypeScope="" ma:versionID="08e53c7cec538f5ff16fe8f1f88ef101">
  <xsd:schema xmlns:xsd="http://www.w3.org/2001/XMLSchema" xmlns:xs="http://www.w3.org/2001/XMLSchema" xmlns:p="http://schemas.microsoft.com/office/2006/metadata/properties" xmlns:ns3="a9389fa2-add8-4853-8b42-44b440df2f1e" targetNamespace="http://schemas.microsoft.com/office/2006/metadata/properties" ma:root="true" ma:fieldsID="f1fb61fb774e5f806a9ab0a12dd1cf14" ns3:_="">
    <xsd:import namespace="a9389fa2-add8-4853-8b42-44b440df2f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389fa2-add8-4853-8b42-44b440df2f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20F481-E198-416A-84A7-0B1B2644A2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1EF08D-F8DA-4975-B7B2-B9EB78E5EC19}">
  <ds:schemaRefs>
    <ds:schemaRef ds:uri="http://schemas.microsoft.com/office/2006/documentManagement/types"/>
    <ds:schemaRef ds:uri="http://schemas.microsoft.com/office/2006/metadata/properties"/>
    <ds:schemaRef ds:uri="a9389fa2-add8-4853-8b42-44b440df2f1e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97641F7-52D0-460F-9EEA-84C7AE2CCB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389fa2-add8-4853-8b42-44b440df2f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53336</TotalTime>
  <Words>199</Words>
  <Application>Microsoft Macintosh PowerPoint</Application>
  <PresentationFormat>ワイド画面</PresentationFormat>
  <Paragraphs>40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6</vt:i4>
      </vt:variant>
    </vt:vector>
  </HeadingPairs>
  <TitlesOfParts>
    <vt:vector size="17" baseType="lpstr">
      <vt:lpstr>Meiryo UI</vt:lpstr>
      <vt:lpstr>小塚ゴシック Pr6N B</vt:lpstr>
      <vt:lpstr>游ゴシック</vt:lpstr>
      <vt:lpstr>游ゴシック Light</vt:lpstr>
      <vt:lpstr>游ゴシック Medium</vt:lpstr>
      <vt:lpstr>Arial</vt:lpstr>
      <vt:lpstr>Lucida Sans Unicode</vt:lpstr>
      <vt:lpstr>表紙</vt:lpstr>
      <vt:lpstr>インデックス</vt:lpstr>
      <vt:lpstr>コンテンツ扉</vt:lpstr>
      <vt:lpstr>説明ページ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 学</dc:creator>
  <cp:lastModifiedBy>Okuwaki, Ryuuta / 奥脇　立太</cp:lastModifiedBy>
  <cp:revision>315</cp:revision>
  <dcterms:created xsi:type="dcterms:W3CDTF">2021-03-26T09:54:52Z</dcterms:created>
  <dcterms:modified xsi:type="dcterms:W3CDTF">2025-02-12T04:49:32Z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0x010100288394CA23402B409981E2E75D0C0376</vt:lpwstr>
  </property>
</Properties>
</file>